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1" r:id="rId1"/>
  </p:sldMasterIdLst>
  <p:notesMasterIdLst>
    <p:notesMasterId r:id="rId38"/>
  </p:notesMasterIdLst>
  <p:sldIdLst>
    <p:sldId id="256" r:id="rId2"/>
    <p:sldId id="278" r:id="rId3"/>
    <p:sldId id="311" r:id="rId4"/>
    <p:sldId id="264" r:id="rId5"/>
    <p:sldId id="276" r:id="rId6"/>
    <p:sldId id="495" r:id="rId7"/>
    <p:sldId id="496" r:id="rId8"/>
    <p:sldId id="497" r:id="rId9"/>
    <p:sldId id="498" r:id="rId10"/>
    <p:sldId id="499" r:id="rId11"/>
    <p:sldId id="413" r:id="rId12"/>
    <p:sldId id="500" r:id="rId13"/>
    <p:sldId id="501" r:id="rId14"/>
    <p:sldId id="502" r:id="rId15"/>
    <p:sldId id="503" r:id="rId16"/>
    <p:sldId id="504" r:id="rId17"/>
    <p:sldId id="505" r:id="rId18"/>
    <p:sldId id="506" r:id="rId19"/>
    <p:sldId id="507" r:id="rId20"/>
    <p:sldId id="508" r:id="rId21"/>
    <p:sldId id="509" r:id="rId22"/>
    <p:sldId id="510" r:id="rId23"/>
    <p:sldId id="464" r:id="rId24"/>
    <p:sldId id="511" r:id="rId25"/>
    <p:sldId id="512" r:id="rId26"/>
    <p:sldId id="513" r:id="rId27"/>
    <p:sldId id="514" r:id="rId28"/>
    <p:sldId id="515" r:id="rId29"/>
    <p:sldId id="516" r:id="rId30"/>
    <p:sldId id="459" r:id="rId31"/>
    <p:sldId id="517" r:id="rId32"/>
    <p:sldId id="518" r:id="rId33"/>
    <p:sldId id="520" r:id="rId34"/>
    <p:sldId id="522" r:id="rId35"/>
    <p:sldId id="519" r:id="rId36"/>
    <p:sldId id="521" r:id="rId37"/>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267"/>
    <a:srgbClr val="FF34BB"/>
    <a:srgbClr val="55329B"/>
    <a:srgbClr val="33A7E9"/>
    <a:srgbClr val="85416D"/>
    <a:srgbClr val="FFDD72"/>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90857" autoAdjust="0"/>
  </p:normalViewPr>
  <p:slideViewPr>
    <p:cSldViewPr snapToGrid="0" snapToObjects="1">
      <p:cViewPr varScale="1">
        <p:scale>
          <a:sx n="102" d="100"/>
          <a:sy n="102" d="100"/>
        </p:scale>
        <p:origin x="-1800" y="-96"/>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930707-87AA-47D5-BA0A-9617795F78ED}" type="datetimeFigureOut">
              <a:rPr lang="en-US" smtClean="0"/>
              <a:t>5/27/2014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CFB295A-F544-40A2-818F-8AE77C39862B}" type="slidenum">
              <a:rPr lang="en-US" smtClean="0"/>
              <a:t>‹#›</a:t>
            </a:fld>
            <a:endParaRPr lang="en-US"/>
          </a:p>
        </p:txBody>
      </p:sp>
    </p:spTree>
    <p:extLst>
      <p:ext uri="{BB962C8B-B14F-4D97-AF65-F5344CB8AC3E}">
        <p14:creationId xmlns:p14="http://schemas.microsoft.com/office/powerpoint/2010/main" val="17870561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5</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analysis informs how EHR implementation will modify, enhance, or eliminate organizational processes or tasks </a:t>
            </a:r>
          </a:p>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15</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16</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Workflow analysis outcomes benefit the facility, staff, and patients. </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17</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18</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19</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CCHIT also awards</a:t>
            </a:r>
            <a:r>
              <a:rPr lang="en-US" baseline="0" dirty="0" smtClean="0"/>
              <a:t> certification for long-term settings, post-acute care, </a:t>
            </a:r>
            <a:r>
              <a:rPr lang="en-US" baseline="0" dirty="0" smtClean="0"/>
              <a:t>and e-Prescribing</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20</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21</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22</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23</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24</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All items considered on this page should be thought of in every relevant context – to include resources</a:t>
            </a:r>
            <a:r>
              <a:rPr lang="en-US" baseline="0" dirty="0" smtClean="0"/>
              <a:t> of all varieties. </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6</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25</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26</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27</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Vendors routinely</a:t>
            </a:r>
            <a:r>
              <a:rPr lang="en-US" baseline="0" dirty="0" smtClean="0"/>
              <a:t> provide ROI analysis to potential customers. This data is appreciated but should be viewed and studied with caution because of the potential positive bias on the part of the vendor who is also trying to sell a product</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28</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29</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31</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32</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During the organizational phase is when paper records are initially converted</a:t>
            </a:r>
            <a:r>
              <a:rPr lang="en-US" baseline="0" dirty="0" smtClean="0"/>
              <a:t> to EHRs.</a:t>
            </a:r>
            <a:endParaRPr lang="en-US" dirty="0" smtClean="0"/>
          </a:p>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33</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0CFB295A-F544-40A2-818F-8AE77C39862B}" type="slidenum">
              <a:rPr lang="en-US" smtClean="0"/>
              <a:t>34</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35</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 is important to identify</a:t>
            </a:r>
            <a:r>
              <a:rPr lang="en-US" baseline="0" dirty="0" smtClean="0"/>
              <a:t> goals that can be achieved by using an EHR system early in the process. Understanding how these systems can help achievement of important goals </a:t>
            </a:r>
            <a:r>
              <a:rPr lang="en-US" baseline="0" dirty="0" smtClean="0"/>
              <a:t>allow for buy-in </a:t>
            </a:r>
            <a:r>
              <a:rPr lang="en-US" baseline="0" dirty="0" smtClean="0"/>
              <a:t>and commitment among the workforce. </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7</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36</a:t>
            </a:fld>
            <a:endParaRPr lang="en-US"/>
          </a:p>
        </p:txBody>
      </p:sp>
    </p:spTree>
    <p:extLst>
      <p:ext uri="{BB962C8B-B14F-4D97-AF65-F5344CB8AC3E}">
        <p14:creationId xmlns:p14="http://schemas.microsoft.com/office/powerpoint/2010/main" val="20030506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8</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Another consideration</a:t>
            </a:r>
            <a:r>
              <a:rPr lang="en-US" baseline="0" dirty="0" smtClean="0"/>
              <a:t> related to external project managers is that they are typically not on board until the migration process begins and generally </a:t>
            </a:r>
            <a:r>
              <a:rPr lang="en-US" baseline="0" dirty="0" smtClean="0"/>
              <a:t>are not </a:t>
            </a:r>
            <a:r>
              <a:rPr lang="en-US" baseline="0" dirty="0" smtClean="0"/>
              <a:t>readily available immediately upon implementation; therefore, long-term adoption issues are often not addressed by an external project manager</a:t>
            </a:r>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9</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10</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12</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13</a:t>
            </a:fld>
            <a:endParaRPr lang="en-US"/>
          </a:p>
        </p:txBody>
      </p:sp>
    </p:spTree>
    <p:extLst>
      <p:ext uri="{BB962C8B-B14F-4D97-AF65-F5344CB8AC3E}">
        <p14:creationId xmlns:p14="http://schemas.microsoft.com/office/powerpoint/2010/main" val="35282215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CFB295A-F544-40A2-818F-8AE77C39862B}" type="slidenum">
              <a:rPr lang="en-US" smtClean="0"/>
              <a:t>14</a:t>
            </a:fld>
            <a:endParaRPr lang="en-US"/>
          </a:p>
        </p:txBody>
      </p:sp>
    </p:spTree>
    <p:extLst>
      <p:ext uri="{BB962C8B-B14F-4D97-AF65-F5344CB8AC3E}">
        <p14:creationId xmlns:p14="http://schemas.microsoft.com/office/powerpoint/2010/main" val="35282215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D8B9D88-295A-0C43-8E5A-1C5BF0D2FD4E}"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37722371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B9D88-295A-0C43-8E5A-1C5BF0D2FD4E}"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41963773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B9D88-295A-0C43-8E5A-1C5BF0D2FD4E}"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3196009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6337361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D8B9D88-295A-0C43-8E5A-1C5BF0D2FD4E}"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4265786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D8B9D88-295A-0C43-8E5A-1C5BF0D2FD4E}" type="datetimeFigureOut">
              <a:rPr lang="en-US" smtClean="0"/>
              <a:t>5/27/2014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27057749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D8B9D88-295A-0C43-8E5A-1C5BF0D2FD4E}"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30050178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D8B9D88-295A-0C43-8E5A-1C5BF0D2FD4E}" type="datetimeFigureOut">
              <a:rPr lang="en-US" smtClean="0"/>
              <a:t>5/27/2014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1489756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D8B9D88-295A-0C43-8E5A-1C5BF0D2FD4E}" type="datetimeFigureOut">
              <a:rPr lang="en-US" smtClean="0"/>
              <a:t>5/27/2014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1922390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D8B9D88-295A-0C43-8E5A-1C5BF0D2FD4E}" type="datetimeFigureOut">
              <a:rPr lang="en-US" smtClean="0"/>
              <a:t>5/27/2014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230177946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B9D88-295A-0C43-8E5A-1C5BF0D2FD4E}"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39708406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D8B9D88-295A-0C43-8E5A-1C5BF0D2FD4E}" type="datetimeFigureOut">
              <a:rPr lang="en-US" smtClean="0"/>
              <a:t>5/27/2014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71EEB02-FF70-BA4D-A9A3-5AE4F60AA60D}" type="slidenum">
              <a:rPr lang="en-US" smtClean="0"/>
              <a:t>‹#›</a:t>
            </a:fld>
            <a:endParaRPr lang="en-US"/>
          </a:p>
        </p:txBody>
      </p:sp>
    </p:spTree>
    <p:extLst>
      <p:ext uri="{BB962C8B-B14F-4D97-AF65-F5344CB8AC3E}">
        <p14:creationId xmlns:p14="http://schemas.microsoft.com/office/powerpoint/2010/main" val="307130699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D8B9D88-295A-0C43-8E5A-1C5BF0D2FD4E}" type="datetimeFigureOut">
              <a:rPr lang="en-US" smtClean="0"/>
              <a:t>5/27/2014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1EEB02-FF70-BA4D-A9A3-5AE4F60AA60D}" type="slidenum">
              <a:rPr lang="en-US" smtClean="0"/>
              <a:t>‹#›</a:t>
            </a:fld>
            <a:endParaRPr lang="en-US"/>
          </a:p>
        </p:txBody>
      </p:sp>
    </p:spTree>
    <p:extLst>
      <p:ext uri="{BB962C8B-B14F-4D97-AF65-F5344CB8AC3E}">
        <p14:creationId xmlns:p14="http://schemas.microsoft.com/office/powerpoint/2010/main" val="2867435937"/>
      </p:ext>
    </p:extLst>
  </p:cSld>
  <p:clrMap bg1="lt1" tx1="dk1" bg2="lt2" tx2="dk2" accent1="accent1" accent2="accent2" accent3="accent3" accent4="accent4" accent5="accent5" accent6="accent6" hlink="hlink" folHlink="folHlink"/>
  <p:sldLayoutIdLst>
    <p:sldLayoutId id="2147483652" r:id="rId1"/>
    <p:sldLayoutId id="2147483653" r:id="rId2"/>
    <p:sldLayoutId id="2147483654" r:id="rId3"/>
    <p:sldLayoutId id="2147483655" r:id="rId4"/>
    <p:sldLayoutId id="2147483656" r:id="rId5"/>
    <p:sldLayoutId id="2147483657" r:id="rId6"/>
    <p:sldLayoutId id="2147483658" r:id="rId7"/>
    <p:sldLayoutId id="2147483659" r:id="rId8"/>
    <p:sldLayoutId id="2147483660" r:id="rId9"/>
    <p:sldLayoutId id="2147483661" r:id="rId10"/>
    <p:sldLayoutId id="2147483662" r:id="rId11"/>
    <p:sldLayoutId id="2147483663"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12.xml"/><Relationship Id="rId4" Type="http://schemas.openxmlformats.org/officeDocument/2006/relationships/image" Target="../media/image5.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8.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9.xml"/><Relationship Id="rId1" Type="http://schemas.openxmlformats.org/officeDocument/2006/relationships/slideLayout" Target="../slideLayouts/slideLayout12.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9.png"/></Relationships>
</file>

<file path=ppt/slides/_rels/slide1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10.png"/></Relationships>
</file>

<file path=ppt/slides/_rels/slide1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7.xml"/><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9.xml"/><Relationship Id="rId1" Type="http://schemas.openxmlformats.org/officeDocument/2006/relationships/slideLayout" Target="../slideLayouts/slideLayout12.xml"/><Relationship Id="rId4" Type="http://schemas.openxmlformats.org/officeDocument/2006/relationships/image" Target="../media/image14.png"/></Relationships>
</file>

<file path=ppt/slides/_rels/slide2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1.xml"/><Relationship Id="rId1" Type="http://schemas.openxmlformats.org/officeDocument/2006/relationships/slideLayout" Target="../slideLayouts/slideLayout12.xml"/><Relationship Id="rId4" Type="http://schemas.openxmlformats.org/officeDocument/2006/relationships/image" Target="../media/image15.png"/></Relationships>
</file>

<file path=ppt/slides/_rels/slide2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5.xml"/><Relationship Id="rId1" Type="http://schemas.openxmlformats.org/officeDocument/2006/relationships/slideLayout" Target="../slideLayouts/slideLayout12.xml"/><Relationship Id="rId4" Type="http://schemas.openxmlformats.org/officeDocument/2006/relationships/image" Target="../media/image16.png"/></Relationships>
</file>

<file path=ppt/slides/_rels/slide3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8.xml"/><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3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9.xml"/><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0.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HR_PPT_BookTtl.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817964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8429550"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410547" y="1423764"/>
            <a:ext cx="4136906" cy="5078313"/>
          </a:xfrm>
          <a:prstGeom prst="rect">
            <a:avLst/>
          </a:prstGeom>
          <a:noFill/>
        </p:spPr>
        <p:txBody>
          <a:bodyPr wrap="square" rtlCol="0">
            <a:spAutoFit/>
          </a:bodyPr>
          <a:lstStyle/>
          <a:p>
            <a:pPr marL="285750" indent="-285750">
              <a:buFont typeface="Arial" pitchFamily="34" charset="0"/>
              <a:buChar char="•"/>
            </a:pPr>
            <a:endParaRPr lang="en-US" dirty="0" smtClean="0"/>
          </a:p>
          <a:p>
            <a:pPr marL="285750" indent="-285750">
              <a:buFont typeface="Arial" pitchFamily="34" charset="0"/>
              <a:buChar char="•"/>
            </a:pPr>
            <a:r>
              <a:rPr lang="en-US" dirty="0" smtClean="0"/>
              <a:t>The project manager handles all issues related to EHR selection and implementation</a:t>
            </a:r>
          </a:p>
          <a:p>
            <a:pPr marL="285750" indent="-285750">
              <a:buFont typeface="Arial" pitchFamily="34" charset="0"/>
              <a:buChar char="•"/>
            </a:pPr>
            <a:endParaRPr lang="en-US" dirty="0"/>
          </a:p>
          <a:p>
            <a:pPr marL="285750" indent="-285750">
              <a:buFont typeface="Arial" pitchFamily="34" charset="0"/>
              <a:buChar char="•"/>
            </a:pPr>
            <a:r>
              <a:rPr lang="en-US" dirty="0" smtClean="0"/>
              <a:t>Issues include the transition from paper to EHRs, as well as technical limitations among staff</a:t>
            </a:r>
          </a:p>
          <a:p>
            <a:pPr marL="285750" indent="-285750">
              <a:buFont typeface="Arial" pitchFamily="34" charset="0"/>
              <a:buChar char="•"/>
            </a:pPr>
            <a:endParaRPr lang="en-US" dirty="0"/>
          </a:p>
          <a:p>
            <a:pPr marL="285750" indent="-285750">
              <a:buFont typeface="Arial" pitchFamily="34" charset="0"/>
              <a:buChar char="•"/>
            </a:pPr>
            <a:r>
              <a:rPr lang="en-US" dirty="0" smtClean="0"/>
              <a:t>The project manager works closely with the IT department and vendor</a:t>
            </a:r>
          </a:p>
          <a:p>
            <a:pPr marL="285750" indent="-285750">
              <a:buFont typeface="Arial" pitchFamily="34" charset="0"/>
              <a:buChar char="•"/>
            </a:pPr>
            <a:endParaRPr lang="en-US" dirty="0"/>
          </a:p>
          <a:p>
            <a:pPr marL="285750" indent="-285750">
              <a:buFont typeface="Arial" pitchFamily="34" charset="0"/>
              <a:buChar char="•"/>
            </a:pPr>
            <a:r>
              <a:rPr lang="en-US" dirty="0" smtClean="0"/>
              <a:t>This person also leads processes in identifying user roles and managing staff training</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72000" y="2214282"/>
            <a:ext cx="4412401" cy="34140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587369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4423" y="312983"/>
            <a:ext cx="7493171" cy="584775"/>
          </a:xfrm>
          <a:prstGeom prst="rect">
            <a:avLst/>
          </a:prstGeom>
          <a:noFill/>
        </p:spPr>
        <p:txBody>
          <a:bodyPr wrap="square" rtlCol="0">
            <a:spAutoFit/>
          </a:bodyPr>
          <a:lstStyle/>
          <a:p>
            <a:r>
              <a:rPr lang="en-US" sz="3200" b="1" dirty="0" smtClean="0"/>
              <a:t>Checkpoint: Your Turn</a:t>
            </a:r>
            <a:endParaRPr lang="en-US" sz="3200" b="1" dirty="0"/>
          </a:p>
        </p:txBody>
      </p:sp>
      <p:sp>
        <p:nvSpPr>
          <p:cNvPr id="5" name="TextBox 4"/>
          <p:cNvSpPr txBox="1"/>
          <p:nvPr/>
        </p:nvSpPr>
        <p:spPr>
          <a:xfrm>
            <a:off x="1080097" y="1822663"/>
            <a:ext cx="7186324" cy="2031325"/>
          </a:xfrm>
          <a:prstGeom prst="rect">
            <a:avLst/>
          </a:prstGeom>
          <a:noFill/>
        </p:spPr>
        <p:txBody>
          <a:bodyPr wrap="square" rtlCol="0">
            <a:spAutoFit/>
          </a:bodyPr>
          <a:lstStyle/>
          <a:p>
            <a:r>
              <a:rPr lang="en-US" dirty="0" smtClean="0"/>
              <a:t>True or false: A steering committee established for the purpose of EHR implementation only consists of clinical professionals. </a:t>
            </a:r>
          </a:p>
          <a:p>
            <a:pPr marL="285750" indent="-285750">
              <a:buFont typeface="Arial" pitchFamily="34" charset="0"/>
              <a:buChar char="•"/>
            </a:pPr>
            <a:r>
              <a:rPr lang="en-US" dirty="0" smtClean="0"/>
              <a:t>True</a:t>
            </a:r>
          </a:p>
          <a:p>
            <a:pPr marL="285750" indent="-285750">
              <a:buFont typeface="Arial" pitchFamily="34" charset="0"/>
              <a:buChar char="•"/>
            </a:pPr>
            <a:r>
              <a:rPr lang="en-US" dirty="0" smtClean="0"/>
              <a:t>False</a:t>
            </a:r>
          </a:p>
          <a:p>
            <a:pPr marL="285750" indent="-285750">
              <a:buFont typeface="Arial" pitchFamily="34" charset="0"/>
              <a:buChar char="•"/>
            </a:pPr>
            <a:endParaRPr lang="en-US" dirty="0"/>
          </a:p>
          <a:p>
            <a:endParaRPr lang="en-US" dirty="0" smtClean="0"/>
          </a:p>
          <a:p>
            <a:endParaRPr lang="en-US" dirty="0"/>
          </a:p>
        </p:txBody>
      </p:sp>
      <p:sp>
        <p:nvSpPr>
          <p:cNvPr id="6" name="TextBox 5"/>
          <p:cNvSpPr txBox="1"/>
          <p:nvPr/>
        </p:nvSpPr>
        <p:spPr>
          <a:xfrm>
            <a:off x="1184423" y="4036043"/>
            <a:ext cx="7186324" cy="1754326"/>
          </a:xfrm>
          <a:prstGeom prst="rect">
            <a:avLst/>
          </a:prstGeom>
          <a:noFill/>
        </p:spPr>
        <p:txBody>
          <a:bodyPr wrap="square" rtlCol="0">
            <a:spAutoFit/>
          </a:bodyPr>
          <a:lstStyle/>
          <a:p>
            <a:r>
              <a:rPr lang="en-US" dirty="0" smtClean="0"/>
              <a:t>True or false: An effective project manager should be able to delegate. </a:t>
            </a:r>
          </a:p>
          <a:p>
            <a:pPr marL="285750" indent="-285750">
              <a:buFont typeface="Arial" pitchFamily="34" charset="0"/>
              <a:buChar char="•"/>
            </a:pPr>
            <a:r>
              <a:rPr lang="en-US" dirty="0" smtClean="0"/>
              <a:t>True</a:t>
            </a:r>
          </a:p>
          <a:p>
            <a:pPr marL="285750" indent="-285750">
              <a:buFont typeface="Arial" pitchFamily="34" charset="0"/>
              <a:buChar char="•"/>
            </a:pPr>
            <a:r>
              <a:rPr lang="en-US" dirty="0" smtClean="0"/>
              <a:t>False</a:t>
            </a:r>
          </a:p>
          <a:p>
            <a:pPr marL="285750" indent="-285750">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6362877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iterate type="lt">
                                    <p:tmAbs val="0"/>
                                  </p:iterate>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2" end="2"/>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iterate type="lt">
                                    <p:tmAbs val="0"/>
                                  </p:iterate>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6">
                                            <p:txEl>
                                              <p:pRg st="1" end="1"/>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Migration Plan</a:t>
            </a:r>
            <a:endParaRPr lang="en-US" sz="3200" dirty="0">
              <a:solidFill>
                <a:schemeClr val="bg1"/>
              </a:solidFill>
            </a:endParaRPr>
          </a:p>
        </p:txBody>
      </p:sp>
      <p:sp>
        <p:nvSpPr>
          <p:cNvPr id="5" name="TextBox 4"/>
          <p:cNvSpPr txBox="1"/>
          <p:nvPr/>
        </p:nvSpPr>
        <p:spPr>
          <a:xfrm>
            <a:off x="510988" y="1423764"/>
            <a:ext cx="8283387" cy="2031325"/>
          </a:xfrm>
          <a:prstGeom prst="rect">
            <a:avLst/>
          </a:prstGeom>
          <a:noFill/>
        </p:spPr>
        <p:txBody>
          <a:bodyPr wrap="square" rtlCol="0">
            <a:spAutoFit/>
          </a:bodyPr>
          <a:lstStyle/>
          <a:p>
            <a:pPr marL="285750" indent="-285750">
              <a:buFont typeface="Arial" pitchFamily="34" charset="0"/>
              <a:buChar char="•"/>
            </a:pPr>
            <a:r>
              <a:rPr lang="en-US" dirty="0" smtClean="0"/>
              <a:t>A migration plan provides the framework for identifying basic steps that require completion during the paper health record to EHR transition</a:t>
            </a:r>
          </a:p>
          <a:p>
            <a:pPr marL="285750" indent="-285750">
              <a:buFont typeface="Arial" pitchFamily="34" charset="0"/>
              <a:buChar char="•"/>
            </a:pPr>
            <a:endParaRPr lang="en-US" dirty="0"/>
          </a:p>
          <a:p>
            <a:pPr marL="285750" indent="-285750">
              <a:buFont typeface="Arial" pitchFamily="34" charset="0"/>
              <a:buChar char="•"/>
            </a:pPr>
            <a:r>
              <a:rPr lang="en-US" dirty="0" smtClean="0"/>
              <a:t>The following </a:t>
            </a:r>
            <a:r>
              <a:rPr lang="en-US" dirty="0" smtClean="0"/>
              <a:t>shows </a:t>
            </a:r>
            <a:r>
              <a:rPr lang="en-US" dirty="0" smtClean="0"/>
              <a:t>five key migration plan steps</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4141773055"/>
              </p:ext>
            </p:extLst>
          </p:nvPr>
        </p:nvGraphicFramePr>
        <p:xfrm>
          <a:off x="510988" y="2786529"/>
          <a:ext cx="8175812" cy="3032760"/>
        </p:xfrm>
        <a:graphic>
          <a:graphicData uri="http://schemas.openxmlformats.org/drawingml/2006/table">
            <a:tbl>
              <a:tblPr firstRow="1" bandRow="1">
                <a:tableStyleId>{F5AB1C69-6EDB-4FF4-983F-18BD219EF322}</a:tableStyleId>
              </a:tblPr>
              <a:tblGrid>
                <a:gridCol w="3541059"/>
                <a:gridCol w="4634753"/>
              </a:tblGrid>
              <a:tr h="370840">
                <a:tc>
                  <a:txBody>
                    <a:bodyPr/>
                    <a:lstStyle/>
                    <a:p>
                      <a:r>
                        <a:rPr lang="en-US" dirty="0" smtClean="0"/>
                        <a:t>Migration</a:t>
                      </a:r>
                      <a:r>
                        <a:rPr lang="en-US" baseline="0" dirty="0" smtClean="0"/>
                        <a:t> Step</a:t>
                      </a:r>
                      <a:endParaRPr lang="en-US" dirty="0"/>
                    </a:p>
                  </a:txBody>
                  <a:tcPr/>
                </a:tc>
                <a:tc>
                  <a:txBody>
                    <a:bodyPr/>
                    <a:lstStyle/>
                    <a:p>
                      <a:r>
                        <a:rPr lang="en-US" dirty="0" smtClean="0"/>
                        <a:t>Description</a:t>
                      </a:r>
                      <a:endParaRPr lang="en-US" dirty="0"/>
                    </a:p>
                  </a:txBody>
                  <a:tcPr/>
                </a:tc>
              </a:tr>
              <a:tr h="370840">
                <a:tc>
                  <a:txBody>
                    <a:bodyPr/>
                    <a:lstStyle/>
                    <a:p>
                      <a:r>
                        <a:rPr lang="en-US" dirty="0" smtClean="0"/>
                        <a:t>Identify requirements</a:t>
                      </a:r>
                      <a:endParaRPr lang="en-US" dirty="0"/>
                    </a:p>
                  </a:txBody>
                  <a:tcPr/>
                </a:tc>
                <a:tc>
                  <a:txBody>
                    <a:bodyPr/>
                    <a:lstStyle/>
                    <a:p>
                      <a:r>
                        <a:rPr lang="en-US" dirty="0" smtClean="0"/>
                        <a:t>Identify scope of project and user needs</a:t>
                      </a:r>
                      <a:endParaRPr lang="en-US" dirty="0"/>
                    </a:p>
                  </a:txBody>
                  <a:tcPr/>
                </a:tc>
              </a:tr>
              <a:tr h="370840">
                <a:tc>
                  <a:txBody>
                    <a:bodyPr/>
                    <a:lstStyle/>
                    <a:p>
                      <a:r>
                        <a:rPr lang="en-US" dirty="0" smtClean="0"/>
                        <a:t>Create a design</a:t>
                      </a:r>
                      <a:endParaRPr lang="en-US" dirty="0"/>
                    </a:p>
                  </a:txBody>
                  <a:tcPr/>
                </a:tc>
                <a:tc>
                  <a:txBody>
                    <a:bodyPr/>
                    <a:lstStyle/>
                    <a:p>
                      <a:r>
                        <a:rPr lang="en-US" dirty="0" smtClean="0"/>
                        <a:t>Illustrated</a:t>
                      </a:r>
                      <a:r>
                        <a:rPr lang="en-US" baseline="0" dirty="0" smtClean="0"/>
                        <a:t> blue print of the paper to EHR transition</a:t>
                      </a:r>
                      <a:endParaRPr lang="en-US" dirty="0"/>
                    </a:p>
                  </a:txBody>
                  <a:tcPr/>
                </a:tc>
              </a:tr>
              <a:tr h="370840">
                <a:tc>
                  <a:txBody>
                    <a:bodyPr/>
                    <a:lstStyle/>
                    <a:p>
                      <a:r>
                        <a:rPr lang="en-US" dirty="0" smtClean="0"/>
                        <a:t>Analyze</a:t>
                      </a:r>
                      <a:r>
                        <a:rPr lang="en-US" baseline="0" dirty="0" smtClean="0"/>
                        <a:t> current systems</a:t>
                      </a:r>
                      <a:endParaRPr lang="en-US" dirty="0"/>
                    </a:p>
                  </a:txBody>
                  <a:tcPr/>
                </a:tc>
                <a:tc>
                  <a:txBody>
                    <a:bodyPr/>
                    <a:lstStyle/>
                    <a:p>
                      <a:r>
                        <a:rPr lang="en-US" dirty="0" smtClean="0"/>
                        <a:t>Examine how facility currently uses records and performs tasks</a:t>
                      </a:r>
                      <a:endParaRPr lang="en-US" dirty="0"/>
                    </a:p>
                  </a:txBody>
                  <a:tcPr/>
                </a:tc>
              </a:tr>
              <a:tr h="370840">
                <a:tc>
                  <a:txBody>
                    <a:bodyPr/>
                    <a:lstStyle/>
                    <a:p>
                      <a:r>
                        <a:rPr lang="en-US" dirty="0" smtClean="0"/>
                        <a:t>Test the</a:t>
                      </a:r>
                      <a:r>
                        <a:rPr lang="en-US" baseline="0" dirty="0" smtClean="0"/>
                        <a:t> functionality</a:t>
                      </a:r>
                      <a:endParaRPr lang="en-US" dirty="0"/>
                    </a:p>
                  </a:txBody>
                  <a:tcPr/>
                </a:tc>
                <a:tc>
                  <a:txBody>
                    <a:bodyPr/>
                    <a:lstStyle/>
                    <a:p>
                      <a:r>
                        <a:rPr lang="en-US" dirty="0" smtClean="0"/>
                        <a:t>Test functionality of the new EHR</a:t>
                      </a:r>
                      <a:r>
                        <a:rPr lang="en-US" baseline="0" dirty="0" smtClean="0"/>
                        <a:t> system</a:t>
                      </a:r>
                      <a:endParaRPr lang="en-US" dirty="0"/>
                    </a:p>
                  </a:txBody>
                  <a:tcPr/>
                </a:tc>
              </a:tr>
              <a:tr h="370840">
                <a:tc>
                  <a:txBody>
                    <a:bodyPr/>
                    <a:lstStyle/>
                    <a:p>
                      <a:r>
                        <a:rPr lang="en-US" dirty="0" smtClean="0"/>
                        <a:t>Create time line for implementation</a:t>
                      </a:r>
                      <a:endParaRPr lang="en-US" dirty="0"/>
                    </a:p>
                  </a:txBody>
                  <a:tcPr/>
                </a:tc>
                <a:tc>
                  <a:txBody>
                    <a:bodyPr/>
                    <a:lstStyle/>
                    <a:p>
                      <a:r>
                        <a:rPr lang="en-US" dirty="0" smtClean="0"/>
                        <a:t>Create tools such as Gantt</a:t>
                      </a:r>
                      <a:r>
                        <a:rPr lang="en-US" baseline="0" dirty="0" smtClean="0"/>
                        <a:t> charts that account for schedules, resources, and dependencies</a:t>
                      </a:r>
                      <a:endParaRPr lang="en-US" dirty="0"/>
                    </a:p>
                  </a:txBody>
                  <a:tcPr/>
                </a:tc>
              </a:tr>
            </a:tbl>
          </a:graphicData>
        </a:graphic>
      </p:graphicFrame>
    </p:spTree>
    <p:extLst>
      <p:ext uri="{BB962C8B-B14F-4D97-AF65-F5344CB8AC3E}">
        <p14:creationId xmlns:p14="http://schemas.microsoft.com/office/powerpoint/2010/main" val="37803349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Migration Plan</a:t>
            </a:r>
            <a:endParaRPr lang="en-US" sz="3200" dirty="0">
              <a:solidFill>
                <a:schemeClr val="bg1"/>
              </a:solidFill>
            </a:endParaRPr>
          </a:p>
        </p:txBody>
      </p:sp>
      <p:sp>
        <p:nvSpPr>
          <p:cNvPr id="5" name="TextBox 4"/>
          <p:cNvSpPr txBox="1"/>
          <p:nvPr/>
        </p:nvSpPr>
        <p:spPr>
          <a:xfrm>
            <a:off x="457200" y="1423764"/>
            <a:ext cx="8337175" cy="3693319"/>
          </a:xfrm>
          <a:prstGeom prst="rect">
            <a:avLst/>
          </a:prstGeom>
          <a:noFill/>
        </p:spPr>
        <p:txBody>
          <a:bodyPr wrap="square" rtlCol="0">
            <a:spAutoFit/>
          </a:bodyPr>
          <a:lstStyle/>
          <a:p>
            <a:pPr marL="285750" indent="-285750">
              <a:buFont typeface="Arial" pitchFamily="34" charset="0"/>
              <a:buChar char="•"/>
            </a:pPr>
            <a:r>
              <a:rPr lang="en-US" dirty="0" smtClean="0"/>
              <a:t>Investing appropriate time and effort into developing a migration plan greatly enhances the rewards of EHR implementation</a:t>
            </a:r>
          </a:p>
          <a:p>
            <a:pPr marL="285750" indent="-285750">
              <a:buFont typeface="Arial" pitchFamily="34" charset="0"/>
              <a:buChar char="•"/>
            </a:pPr>
            <a:endParaRPr lang="en-US" dirty="0"/>
          </a:p>
          <a:p>
            <a:pPr marL="285750" indent="-285750">
              <a:buFont typeface="Arial" pitchFamily="34" charset="0"/>
              <a:buChar char="•"/>
            </a:pPr>
            <a:r>
              <a:rPr lang="en-US" dirty="0" smtClean="0"/>
              <a:t>A migration plan must be fluid to account for the unexpected and manage those variances effectively </a:t>
            </a:r>
          </a:p>
          <a:p>
            <a:pPr marL="285750" indent="-285750">
              <a:buFont typeface="Arial" pitchFamily="34" charset="0"/>
              <a:buChar char="•"/>
            </a:pPr>
            <a:endParaRPr lang="en-US" dirty="0"/>
          </a:p>
          <a:p>
            <a:pPr marL="285750" indent="-285750">
              <a:buFont typeface="Arial" pitchFamily="34" charset="0"/>
              <a:buChar char="•"/>
            </a:pPr>
            <a:r>
              <a:rPr lang="en-US" dirty="0" smtClean="0"/>
              <a:t>A complete assessment, to include periphery information systems in ancillary departments, must be accounted for in the migration plan</a:t>
            </a:r>
          </a:p>
          <a:p>
            <a:pPr marL="285750" indent="-285750">
              <a:buFont typeface="Arial" pitchFamily="34" charset="0"/>
              <a:buChar char="•"/>
            </a:pPr>
            <a:endParaRPr lang="en-US" dirty="0"/>
          </a:p>
          <a:p>
            <a:pPr marL="285750" indent="-285750">
              <a:buFont typeface="Arial" pitchFamily="34" charset="0"/>
              <a:buChar char="•"/>
            </a:pPr>
            <a:r>
              <a:rPr lang="en-US" dirty="0" smtClean="0"/>
              <a:t>Figure 12.1 shows  typical time line a project manager could use in these processes</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4024" y="4643716"/>
            <a:ext cx="7895952" cy="1584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934401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Consider This: Discussion </a:t>
            </a:r>
            <a:endParaRPr lang="en-US" sz="3200" dirty="0">
              <a:solidFill>
                <a:schemeClr val="bg1"/>
              </a:solidFill>
            </a:endParaRPr>
          </a:p>
        </p:txBody>
      </p:sp>
      <p:sp>
        <p:nvSpPr>
          <p:cNvPr id="5" name="TextBox 4"/>
          <p:cNvSpPr txBox="1"/>
          <p:nvPr/>
        </p:nvSpPr>
        <p:spPr>
          <a:xfrm>
            <a:off x="294572" y="1423764"/>
            <a:ext cx="8499803" cy="923330"/>
          </a:xfrm>
          <a:prstGeom prst="rect">
            <a:avLst/>
          </a:prstGeom>
          <a:noFill/>
        </p:spPr>
        <p:txBody>
          <a:bodyPr wrap="square" rtlCol="0">
            <a:spAutoFit/>
          </a:bodyPr>
          <a:lstStyle/>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30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0592" y="1725948"/>
            <a:ext cx="7762816" cy="48373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6972878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Analyzing Workflow </a:t>
            </a:r>
            <a:endParaRPr lang="en-US" sz="3200" dirty="0">
              <a:solidFill>
                <a:schemeClr val="bg1"/>
              </a:solidFill>
            </a:endParaRPr>
          </a:p>
        </p:txBody>
      </p:sp>
      <p:sp>
        <p:nvSpPr>
          <p:cNvPr id="5" name="TextBox 4"/>
          <p:cNvSpPr txBox="1"/>
          <p:nvPr/>
        </p:nvSpPr>
        <p:spPr>
          <a:xfrm>
            <a:off x="447869" y="1610376"/>
            <a:ext cx="4124132" cy="5355312"/>
          </a:xfrm>
          <a:prstGeom prst="rect">
            <a:avLst/>
          </a:prstGeom>
          <a:noFill/>
        </p:spPr>
        <p:txBody>
          <a:bodyPr wrap="square" rtlCol="0">
            <a:spAutoFit/>
          </a:bodyPr>
          <a:lstStyle/>
          <a:p>
            <a:pPr marL="285750" indent="-285750">
              <a:buFont typeface="Arial" pitchFamily="34" charset="0"/>
              <a:buChar char="•"/>
            </a:pPr>
            <a:r>
              <a:rPr lang="en-US" dirty="0" smtClean="0"/>
              <a:t>Workflow analysis includes the review of current organizational functions and uses of paper records; this occurs with multi-stakeholder involvement </a:t>
            </a:r>
          </a:p>
          <a:p>
            <a:pPr marL="285750" indent="-285750">
              <a:buFont typeface="Arial" pitchFamily="34" charset="0"/>
              <a:buChar char="•"/>
            </a:pPr>
            <a:endParaRPr lang="en-US" dirty="0"/>
          </a:p>
          <a:p>
            <a:pPr marL="285750" indent="-285750">
              <a:buFont typeface="Arial" pitchFamily="34" charset="0"/>
              <a:buChar char="•"/>
            </a:pPr>
            <a:r>
              <a:rPr lang="en-US" dirty="0" smtClean="0"/>
              <a:t>Workflow analysis considers: </a:t>
            </a:r>
          </a:p>
          <a:p>
            <a:pPr marL="742950" lvl="1" indent="-285750">
              <a:buFont typeface="Arial" pitchFamily="34" charset="0"/>
              <a:buChar char="•"/>
            </a:pPr>
            <a:r>
              <a:rPr lang="en-US" dirty="0" smtClean="0"/>
              <a:t>Front- and back-office functions</a:t>
            </a:r>
          </a:p>
          <a:p>
            <a:pPr marL="742950" lvl="1" indent="-285750">
              <a:buFont typeface="Arial" pitchFamily="34" charset="0"/>
              <a:buChar char="•"/>
            </a:pPr>
            <a:r>
              <a:rPr lang="en-US" dirty="0" smtClean="0"/>
              <a:t>HIM functions</a:t>
            </a:r>
          </a:p>
          <a:p>
            <a:pPr marL="742950" lvl="1" indent="-285750">
              <a:buFont typeface="Arial" pitchFamily="34" charset="0"/>
              <a:buChar char="•"/>
            </a:pPr>
            <a:r>
              <a:rPr lang="en-US" dirty="0" smtClean="0"/>
              <a:t>Provider/care processes</a:t>
            </a:r>
          </a:p>
          <a:p>
            <a:pPr marL="285750" indent="-285750">
              <a:buFont typeface="Arial" pitchFamily="34" charset="0"/>
              <a:buChar char="•"/>
            </a:pPr>
            <a:endParaRPr lang="en-US" dirty="0"/>
          </a:p>
          <a:p>
            <a:pPr marL="285750" indent="-285750">
              <a:buFont typeface="Arial" pitchFamily="34" charset="0"/>
              <a:buChar char="•"/>
            </a:pPr>
            <a:r>
              <a:rPr lang="en-US" dirty="0" smtClean="0"/>
              <a:t>Stakeholders typically include: </a:t>
            </a:r>
          </a:p>
          <a:p>
            <a:pPr marL="742950" lvl="1" indent="-285750">
              <a:buFont typeface="Arial" pitchFamily="34" charset="0"/>
              <a:buChar char="•"/>
            </a:pPr>
            <a:r>
              <a:rPr lang="en-US" dirty="0" smtClean="0"/>
              <a:t>HIM professionals</a:t>
            </a:r>
          </a:p>
          <a:p>
            <a:pPr marL="742950" lvl="1" indent="-285750">
              <a:buFont typeface="Arial" pitchFamily="34" charset="0"/>
              <a:buChar char="•"/>
            </a:pPr>
            <a:r>
              <a:rPr lang="en-US" dirty="0" smtClean="0"/>
              <a:t>Physicians</a:t>
            </a:r>
          </a:p>
          <a:p>
            <a:pPr marL="742950" lvl="1" indent="-285750">
              <a:buFont typeface="Arial" pitchFamily="34" charset="0"/>
              <a:buChar char="•"/>
            </a:pPr>
            <a:r>
              <a:rPr lang="en-US" dirty="0" smtClean="0"/>
              <a:t>Nurses</a:t>
            </a:r>
          </a:p>
          <a:p>
            <a:pPr marL="742950" lvl="1" indent="-285750">
              <a:buFont typeface="Arial" pitchFamily="34" charset="0"/>
              <a:buChar char="•"/>
            </a:pPr>
            <a:r>
              <a:rPr lang="en-US" dirty="0" smtClean="0"/>
              <a:t>IT staff</a:t>
            </a:r>
          </a:p>
          <a:p>
            <a:pPr marL="742950" lvl="1" indent="-285750">
              <a:buFont typeface="Arial" pitchFamily="34" charset="0"/>
              <a:buChar char="•"/>
            </a:pPr>
            <a:r>
              <a:rPr lang="en-US" dirty="0" smtClean="0"/>
              <a:t>Various managers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409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1926" y="2164701"/>
            <a:ext cx="4059765" cy="33567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31110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Analyzing Workflow </a:t>
            </a:r>
            <a:endParaRPr lang="en-US" sz="3200" dirty="0">
              <a:solidFill>
                <a:schemeClr val="bg1"/>
              </a:solidFill>
            </a:endParaRPr>
          </a:p>
        </p:txBody>
      </p:sp>
      <p:sp>
        <p:nvSpPr>
          <p:cNvPr id="5" name="TextBox 4"/>
          <p:cNvSpPr txBox="1"/>
          <p:nvPr/>
        </p:nvSpPr>
        <p:spPr>
          <a:xfrm>
            <a:off x="457199" y="1492898"/>
            <a:ext cx="8247529" cy="5078313"/>
          </a:xfrm>
          <a:prstGeom prst="rect">
            <a:avLst/>
          </a:prstGeom>
          <a:noFill/>
        </p:spPr>
        <p:txBody>
          <a:bodyPr wrap="square" rtlCol="0">
            <a:spAutoFit/>
          </a:bodyPr>
          <a:lstStyle/>
          <a:p>
            <a:pPr marL="285750" indent="-285750">
              <a:buFont typeface="Arial" pitchFamily="34" charset="0"/>
              <a:buChar char="•"/>
            </a:pPr>
            <a:r>
              <a:rPr lang="en-US" dirty="0" smtClean="0"/>
              <a:t>Flowcharts are commonly used in workflow analysis</a:t>
            </a:r>
          </a:p>
          <a:p>
            <a:pPr marL="285750" indent="-285750">
              <a:buFont typeface="Arial" pitchFamily="34" charset="0"/>
              <a:buChar char="•"/>
            </a:pPr>
            <a:endParaRPr lang="en-US" dirty="0"/>
          </a:p>
          <a:p>
            <a:pPr marL="285750" indent="-285750">
              <a:buFont typeface="Arial" pitchFamily="34" charset="0"/>
              <a:buChar char="•"/>
            </a:pPr>
            <a:r>
              <a:rPr lang="en-US" dirty="0" smtClean="0"/>
              <a:t>Flowcharts help identify breakdowns, insufficiencies, or bottle necks in existing workflow</a:t>
            </a:r>
          </a:p>
          <a:p>
            <a:pPr marL="285750" indent="-285750">
              <a:buFont typeface="Arial" pitchFamily="34" charset="0"/>
              <a:buChar char="•"/>
            </a:pPr>
            <a:endParaRPr lang="en-US" dirty="0"/>
          </a:p>
          <a:p>
            <a:pPr marL="285750" indent="-285750">
              <a:buFont typeface="Arial" pitchFamily="34" charset="0"/>
              <a:buChar char="•"/>
            </a:pPr>
            <a:r>
              <a:rPr lang="en-US" dirty="0" smtClean="0"/>
              <a:t>A variety of approaches can be used for workflow analysis such as:</a:t>
            </a:r>
          </a:p>
          <a:p>
            <a:pPr marL="742950" lvl="1" indent="-285750">
              <a:buFont typeface="Arial" pitchFamily="34" charset="0"/>
              <a:buChar char="•"/>
            </a:pPr>
            <a:r>
              <a:rPr lang="en-US" dirty="0" smtClean="0"/>
              <a:t>Establish a team from different departments</a:t>
            </a:r>
          </a:p>
          <a:p>
            <a:pPr marL="742950" lvl="1" indent="-285750">
              <a:buFont typeface="Arial" pitchFamily="34" charset="0"/>
              <a:buChar char="•"/>
            </a:pPr>
            <a:r>
              <a:rPr lang="en-US" dirty="0" smtClean="0"/>
              <a:t>Assign staff members to perform their job functions and conduct analysis</a:t>
            </a:r>
          </a:p>
          <a:p>
            <a:pPr marL="742950" lvl="1" indent="-285750">
              <a:buFont typeface="Arial" pitchFamily="34" charset="0"/>
              <a:buChar char="•"/>
            </a:pPr>
            <a:r>
              <a:rPr lang="en-US" dirty="0" smtClean="0"/>
              <a:t>Conduct internal analyses versus using vendor support</a:t>
            </a:r>
          </a:p>
          <a:p>
            <a:pPr marL="742950" lvl="1" indent="-285750">
              <a:buFont typeface="Arial" pitchFamily="34" charset="0"/>
              <a:buChar char="•"/>
            </a:pPr>
            <a:r>
              <a:rPr lang="en-US" dirty="0" smtClean="0"/>
              <a:t>Assign overall workflow responsibility to the project manager or other identified staff member</a:t>
            </a:r>
          </a:p>
          <a:p>
            <a:pPr marL="742950" lvl="1" indent="-285750">
              <a:buFont typeface="Arial" pitchFamily="34" charset="0"/>
              <a:buChar char="•"/>
            </a:pPr>
            <a:r>
              <a:rPr lang="en-US" dirty="0" smtClean="0"/>
              <a:t>Use role reversal techniques by stepping into the patient or other customer shoes to understand workflow</a:t>
            </a:r>
          </a:p>
          <a:p>
            <a:pPr marL="742950" lvl="1" indent="-285750">
              <a:buFont typeface="Arial" pitchFamily="34" charset="0"/>
              <a:buChar char="•"/>
            </a:pPr>
            <a:r>
              <a:rPr lang="en-US" dirty="0" smtClean="0"/>
              <a:t>Require staff members to construct detailed descriptions of their routine tasks, actions, and sequences on the job</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29128875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Analyzing Workflow </a:t>
            </a:r>
            <a:endParaRPr lang="en-US" sz="3200" dirty="0">
              <a:solidFill>
                <a:schemeClr val="bg1"/>
              </a:solidFill>
            </a:endParaRPr>
          </a:p>
        </p:txBody>
      </p:sp>
      <p:sp>
        <p:nvSpPr>
          <p:cNvPr id="5" name="TextBox 4"/>
          <p:cNvSpPr txBox="1"/>
          <p:nvPr/>
        </p:nvSpPr>
        <p:spPr>
          <a:xfrm>
            <a:off x="565665" y="1423764"/>
            <a:ext cx="4205078" cy="5355312"/>
          </a:xfrm>
          <a:prstGeom prst="rect">
            <a:avLst/>
          </a:prstGeom>
          <a:noFill/>
        </p:spPr>
        <p:txBody>
          <a:bodyPr wrap="square" rtlCol="0">
            <a:spAutoFit/>
          </a:bodyPr>
          <a:lstStyle/>
          <a:p>
            <a:pPr marL="285750" indent="-285750">
              <a:buFont typeface="Arial" pitchFamily="34" charset="0"/>
              <a:buChar char="•"/>
            </a:pPr>
            <a:r>
              <a:rPr lang="en-US" dirty="0" smtClean="0"/>
              <a:t>During workflow analysis all forms used by the organization are collected, reviewed, and accounted for</a:t>
            </a:r>
          </a:p>
          <a:p>
            <a:pPr marL="285750" indent="-285750">
              <a:buFont typeface="Arial" pitchFamily="34" charset="0"/>
              <a:buChar char="•"/>
            </a:pPr>
            <a:endParaRPr lang="en-US" dirty="0"/>
          </a:p>
          <a:p>
            <a:pPr marL="285750" indent="-285750">
              <a:buFont typeface="Arial" pitchFamily="34" charset="0"/>
              <a:buChar char="•"/>
            </a:pPr>
            <a:r>
              <a:rPr lang="en-US" dirty="0" smtClean="0"/>
              <a:t>Understanding the content and uses of forms ensures their appropriate inclusion in the EHR system</a:t>
            </a:r>
          </a:p>
          <a:p>
            <a:pPr marL="285750" indent="-285750">
              <a:buFont typeface="Arial" pitchFamily="34" charset="0"/>
              <a:buChar char="•"/>
            </a:pPr>
            <a:endParaRPr lang="en-US" dirty="0"/>
          </a:p>
          <a:p>
            <a:pPr marL="285750" indent="-285750">
              <a:buFont typeface="Arial" pitchFamily="34" charset="0"/>
              <a:buChar char="•"/>
            </a:pPr>
            <a:r>
              <a:rPr lang="en-US" dirty="0" smtClean="0"/>
              <a:t>Desired outcomes of workflow analysis include: </a:t>
            </a:r>
          </a:p>
          <a:p>
            <a:pPr marL="742950" lvl="1" indent="-285750">
              <a:buFont typeface="Arial" pitchFamily="34" charset="0"/>
              <a:buChar char="•"/>
            </a:pPr>
            <a:r>
              <a:rPr lang="en-US" dirty="0" smtClean="0"/>
              <a:t>Setting realistic expectations related to software functionality</a:t>
            </a:r>
          </a:p>
          <a:p>
            <a:pPr marL="742950" lvl="1" indent="-285750">
              <a:buFont typeface="Arial" pitchFamily="34" charset="0"/>
              <a:buChar char="•"/>
            </a:pPr>
            <a:r>
              <a:rPr lang="en-US" dirty="0" smtClean="0"/>
              <a:t>Streamlining processes and improving communication</a:t>
            </a:r>
          </a:p>
          <a:p>
            <a:pPr marL="742950" lvl="1" indent="-285750">
              <a:buFont typeface="Arial" pitchFamily="34" charset="0"/>
              <a:buChar char="•"/>
            </a:pPr>
            <a:r>
              <a:rPr lang="en-US" dirty="0" smtClean="0"/>
              <a:t>Coordinating treatment and improving quality of care</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512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38531" y="2506676"/>
            <a:ext cx="3906816" cy="307833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4832073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419878" y="1423764"/>
            <a:ext cx="4152122" cy="6186309"/>
          </a:xfrm>
          <a:prstGeom prst="rect">
            <a:avLst/>
          </a:prstGeom>
          <a:noFill/>
        </p:spPr>
        <p:txBody>
          <a:bodyPr wrap="square" rtlCol="0">
            <a:spAutoFit/>
          </a:bodyPr>
          <a:lstStyle/>
          <a:p>
            <a:pPr marL="285750" indent="-285750">
              <a:buFont typeface="Arial" pitchFamily="34" charset="0"/>
              <a:buChar char="•"/>
            </a:pPr>
            <a:r>
              <a:rPr lang="en-US" dirty="0" smtClean="0"/>
              <a:t>When selecting a vendor an organization must appreciate that they are establishing a potential long-term relationship</a:t>
            </a:r>
          </a:p>
          <a:p>
            <a:pPr marL="285750" indent="-285750">
              <a:buFont typeface="Arial" pitchFamily="34" charset="0"/>
              <a:buChar char="•"/>
            </a:pPr>
            <a:endParaRPr lang="en-US" dirty="0"/>
          </a:p>
          <a:p>
            <a:pPr marL="285750" indent="-285750">
              <a:buFont typeface="Arial" pitchFamily="34" charset="0"/>
              <a:buChar char="•"/>
            </a:pPr>
            <a:r>
              <a:rPr lang="en-US" dirty="0" smtClean="0"/>
              <a:t>Vendor selection must be thoughtful and include all necessary employee representatives</a:t>
            </a:r>
          </a:p>
          <a:p>
            <a:pPr marL="285750" indent="-285750">
              <a:buFont typeface="Arial" pitchFamily="34" charset="0"/>
              <a:buChar char="•"/>
            </a:pPr>
            <a:endParaRPr lang="en-US" dirty="0"/>
          </a:p>
          <a:p>
            <a:pPr marL="285750" indent="-285750">
              <a:buFont typeface="Arial" pitchFamily="34" charset="0"/>
              <a:buChar char="•"/>
            </a:pPr>
            <a:r>
              <a:rPr lang="en-US" dirty="0" smtClean="0"/>
              <a:t>Organizations may find value in hiring an outside consultant to assist with vendor selection</a:t>
            </a:r>
          </a:p>
          <a:p>
            <a:pPr marL="285750" indent="-285750">
              <a:buFont typeface="Arial" pitchFamily="34" charset="0"/>
              <a:buChar char="•"/>
            </a:pPr>
            <a:endParaRPr lang="en-US" dirty="0"/>
          </a:p>
          <a:p>
            <a:pPr marL="285750" indent="-285750">
              <a:buFont typeface="Arial" pitchFamily="34" charset="0"/>
              <a:buChar char="•"/>
            </a:pPr>
            <a:r>
              <a:rPr lang="en-US" dirty="0" smtClean="0"/>
              <a:t>Organizations may chose to build their own system, use several applications from a variety of vendors, or select an integrated system</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614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19619" y="2444620"/>
            <a:ext cx="4071025" cy="3246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9943917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466530" y="1545062"/>
            <a:ext cx="8345775" cy="6463308"/>
          </a:xfrm>
          <a:prstGeom prst="rect">
            <a:avLst/>
          </a:prstGeom>
          <a:noFill/>
        </p:spPr>
        <p:txBody>
          <a:bodyPr wrap="square" rtlCol="0">
            <a:spAutoFit/>
          </a:bodyPr>
          <a:lstStyle/>
          <a:p>
            <a:pPr marL="285750" indent="-285750">
              <a:buFont typeface="Arial" pitchFamily="34" charset="0"/>
              <a:buChar char="•"/>
            </a:pPr>
            <a:r>
              <a:rPr lang="en-US" dirty="0" smtClean="0"/>
              <a:t>A steering committee may consider the following when selecting a vendor: </a:t>
            </a:r>
          </a:p>
          <a:p>
            <a:pPr marL="742950" lvl="1" indent="-285750">
              <a:buFont typeface="Arial" pitchFamily="34" charset="0"/>
              <a:buChar char="•"/>
            </a:pPr>
            <a:r>
              <a:rPr lang="en-US" dirty="0" smtClean="0"/>
              <a:t>Does the vendor have support staff, financial resources, and capabilities to meet organizational needs?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Does the vendor have management expertise to ensure all tasks are completed related to EHR implementation?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Is continued research and development a priority for the vendor?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Is the vendor knowledgeable of government certification/regulations of EHR systems?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Does the vendor offer a functional and adaptive EHR product?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Does the vendor offer training and technical support?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Does the vendor have favorable ratings/reviews by other </a:t>
            </a:r>
            <a:r>
              <a:rPr lang="en-US" dirty="0" smtClean="0"/>
              <a:t>healthcare </a:t>
            </a:r>
            <a:r>
              <a:rPr lang="en-US" dirty="0" smtClean="0"/>
              <a:t>organizations?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8551876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HR_PPT_ChapterTtl_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63737" y="668923"/>
            <a:ext cx="5247060" cy="830997"/>
          </a:xfrm>
          <a:prstGeom prst="rect">
            <a:avLst/>
          </a:prstGeom>
          <a:noFill/>
        </p:spPr>
        <p:txBody>
          <a:bodyPr wrap="square" rtlCol="0">
            <a:spAutoFit/>
          </a:bodyPr>
          <a:lstStyle/>
          <a:p>
            <a:pPr algn="ctr"/>
            <a:r>
              <a:rPr lang="en-US" sz="4800" dirty="0" smtClean="0">
                <a:solidFill>
                  <a:schemeClr val="bg1"/>
                </a:solidFill>
              </a:rPr>
              <a:t>Chapter 12</a:t>
            </a:r>
            <a:endParaRPr lang="en-US" sz="4800" dirty="0">
              <a:solidFill>
                <a:schemeClr val="bg1"/>
              </a:solidFill>
            </a:endParaRPr>
          </a:p>
        </p:txBody>
      </p:sp>
      <p:sp>
        <p:nvSpPr>
          <p:cNvPr id="4" name="TextBox 3"/>
          <p:cNvSpPr txBox="1"/>
          <p:nvPr/>
        </p:nvSpPr>
        <p:spPr>
          <a:xfrm>
            <a:off x="1227383" y="2276795"/>
            <a:ext cx="6818110" cy="1323439"/>
          </a:xfrm>
          <a:prstGeom prst="rect">
            <a:avLst/>
          </a:prstGeom>
          <a:noFill/>
        </p:spPr>
        <p:txBody>
          <a:bodyPr wrap="square" rtlCol="0">
            <a:spAutoFit/>
          </a:bodyPr>
          <a:lstStyle/>
          <a:p>
            <a:pPr algn="ctr"/>
            <a:r>
              <a:rPr lang="en-US" sz="4000" dirty="0" smtClean="0"/>
              <a:t>Implementation and Evaluation of an EHR System</a:t>
            </a:r>
            <a:endParaRPr lang="en-US" sz="4000" dirty="0"/>
          </a:p>
        </p:txBody>
      </p:sp>
    </p:spTree>
    <p:extLst>
      <p:ext uri="{BB962C8B-B14F-4D97-AF65-F5344CB8AC3E}">
        <p14:creationId xmlns:p14="http://schemas.microsoft.com/office/powerpoint/2010/main" val="73809887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466531" y="1582384"/>
            <a:ext cx="8345775" cy="5078313"/>
          </a:xfrm>
          <a:prstGeom prst="rect">
            <a:avLst/>
          </a:prstGeom>
          <a:noFill/>
        </p:spPr>
        <p:txBody>
          <a:bodyPr wrap="square" rtlCol="0">
            <a:spAutoFit/>
          </a:bodyPr>
          <a:lstStyle/>
          <a:p>
            <a:pPr marL="285750" indent="-285750">
              <a:buFont typeface="Arial" pitchFamily="34" charset="0"/>
              <a:buChar char="•"/>
            </a:pPr>
            <a:r>
              <a:rPr lang="en-US" dirty="0" smtClean="0"/>
              <a:t>In 2006 CCHIT began certifying EHR systems</a:t>
            </a:r>
          </a:p>
          <a:p>
            <a:pPr marL="285750" indent="-285750">
              <a:buFont typeface="Arial" pitchFamily="34" charset="0"/>
              <a:buChar char="•"/>
            </a:pPr>
            <a:endParaRPr lang="en-US" dirty="0"/>
          </a:p>
          <a:p>
            <a:pPr marL="285750" indent="-285750">
              <a:buFont typeface="Arial" pitchFamily="34" charset="0"/>
              <a:buChar char="•"/>
            </a:pPr>
            <a:r>
              <a:rPr lang="en-US" dirty="0" smtClean="0"/>
              <a:t>The U.S. government recognizes CCHIT as a certifying organization for EHR systems</a:t>
            </a:r>
          </a:p>
          <a:p>
            <a:pPr marL="285750" indent="-285750">
              <a:buFont typeface="Arial" pitchFamily="34" charset="0"/>
              <a:buChar char="•"/>
            </a:pPr>
            <a:endParaRPr lang="en-US" dirty="0"/>
          </a:p>
          <a:p>
            <a:pPr marL="285750" indent="-285750">
              <a:buFont typeface="Arial" pitchFamily="34" charset="0"/>
              <a:buChar char="•"/>
            </a:pPr>
            <a:r>
              <a:rPr lang="en-US" dirty="0" smtClean="0"/>
              <a:t>CCHIT certification is based on 400+ criteria encompassing functionality, interoperability, and security</a:t>
            </a:r>
          </a:p>
          <a:p>
            <a:pPr marL="285750" indent="-285750">
              <a:buFont typeface="Arial" pitchFamily="34" charset="0"/>
              <a:buChar char="•"/>
            </a:pPr>
            <a:endParaRPr lang="en-US" dirty="0"/>
          </a:p>
          <a:p>
            <a:pPr marL="285750" indent="-285750">
              <a:buFont typeface="Arial" pitchFamily="34" charset="0"/>
              <a:buChar char="•"/>
            </a:pPr>
            <a:r>
              <a:rPr lang="en-US" dirty="0" smtClean="0"/>
              <a:t>CCHIT awards EHR certification based on the type of facility the EHR product is designed for such as: </a:t>
            </a:r>
          </a:p>
          <a:p>
            <a:pPr marL="742950" lvl="1" indent="-285750">
              <a:buFont typeface="Arial" pitchFamily="34" charset="0"/>
              <a:buChar char="•"/>
            </a:pPr>
            <a:r>
              <a:rPr lang="en-US" dirty="0" smtClean="0"/>
              <a:t>Ambulatory</a:t>
            </a:r>
          </a:p>
          <a:p>
            <a:pPr marL="742950" lvl="1" indent="-285750">
              <a:buFont typeface="Arial" pitchFamily="34" charset="0"/>
              <a:buChar char="•"/>
            </a:pPr>
            <a:r>
              <a:rPr lang="en-US" dirty="0" smtClean="0"/>
              <a:t>Inpatient</a:t>
            </a:r>
          </a:p>
          <a:p>
            <a:pPr marL="742950" lvl="1" indent="-285750">
              <a:buFont typeface="Arial" pitchFamily="34" charset="0"/>
              <a:buChar char="•"/>
            </a:pPr>
            <a:r>
              <a:rPr lang="en-US" dirty="0" smtClean="0"/>
              <a:t>Emergency department</a:t>
            </a:r>
          </a:p>
          <a:p>
            <a:pPr marL="742950" lvl="1" indent="-285750">
              <a:buFont typeface="Arial" pitchFamily="34" charset="0"/>
              <a:buChar char="•"/>
            </a:pPr>
            <a:r>
              <a:rPr lang="en-US" dirty="0" smtClean="0"/>
              <a:t>Behavioral health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64645058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401216" y="1423764"/>
            <a:ext cx="8411090" cy="1754326"/>
          </a:xfrm>
          <a:prstGeom prst="rect">
            <a:avLst/>
          </a:prstGeom>
          <a:noFill/>
        </p:spPr>
        <p:txBody>
          <a:bodyPr wrap="square" rtlCol="0">
            <a:spAutoFit/>
          </a:bodyPr>
          <a:lstStyle/>
          <a:p>
            <a:pPr marL="285750" indent="-285750">
              <a:buFont typeface="Arial" pitchFamily="34" charset="0"/>
              <a:buChar char="•"/>
            </a:pPr>
            <a:r>
              <a:rPr lang="en-US" dirty="0" smtClean="0"/>
              <a:t>Table 12.1 provides an example of some CCHIT certification criteria</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1026" name="Picture 2" descr="Y:\sschempp\Health Care Careers Projects\Exploring Electronic Health Records\PPT\PPT Image Bank\CH12\306_TAB12-1_EHR_Ch1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2807" y="2088696"/>
            <a:ext cx="5053012" cy="4556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2133674"/>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5039428"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466531" y="1423764"/>
            <a:ext cx="8345775" cy="1754326"/>
          </a:xfrm>
          <a:prstGeom prst="rect">
            <a:avLst/>
          </a:prstGeom>
          <a:noFill/>
        </p:spPr>
        <p:txBody>
          <a:bodyPr wrap="square" rtlCol="0">
            <a:spAutoFit/>
          </a:bodyPr>
          <a:lstStyle/>
          <a:p>
            <a:pPr marL="285750" indent="-285750">
              <a:buFont typeface="Arial" pitchFamily="34" charset="0"/>
              <a:buChar char="•"/>
            </a:pPr>
            <a:r>
              <a:rPr lang="en-US" dirty="0" smtClean="0"/>
              <a:t>Table 12.2 illustrates CCHIT certifications</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819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2023" y="2235613"/>
            <a:ext cx="6861563" cy="43581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2453764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Vendor Selection </a:t>
            </a:r>
            <a:endParaRPr lang="en-US" sz="3200" dirty="0">
              <a:solidFill>
                <a:schemeClr val="bg1"/>
              </a:solidFill>
            </a:endParaRPr>
          </a:p>
        </p:txBody>
      </p:sp>
      <p:sp>
        <p:nvSpPr>
          <p:cNvPr id="5" name="TextBox 4"/>
          <p:cNvSpPr txBox="1"/>
          <p:nvPr/>
        </p:nvSpPr>
        <p:spPr>
          <a:xfrm>
            <a:off x="559837" y="1558212"/>
            <a:ext cx="8014996" cy="4247317"/>
          </a:xfrm>
          <a:prstGeom prst="rect">
            <a:avLst/>
          </a:prstGeom>
          <a:noFill/>
        </p:spPr>
        <p:txBody>
          <a:bodyPr wrap="square" rtlCol="0">
            <a:spAutoFit/>
          </a:bodyPr>
          <a:lstStyle/>
          <a:p>
            <a:pPr marL="285750" indent="-285750">
              <a:buFont typeface="Arial" pitchFamily="34" charset="0"/>
              <a:buChar char="•"/>
            </a:pPr>
            <a:r>
              <a:rPr lang="en-US" dirty="0" smtClean="0"/>
              <a:t>As part of the vendor selection process the steering committee requests on on-site or online demonstration from vendors</a:t>
            </a:r>
          </a:p>
          <a:p>
            <a:pPr marL="285750" indent="-285750">
              <a:buFont typeface="Arial" pitchFamily="34" charset="0"/>
              <a:buChar char="•"/>
            </a:pPr>
            <a:endParaRPr lang="en-US" dirty="0"/>
          </a:p>
          <a:p>
            <a:pPr marL="285750" indent="-285750">
              <a:buFont typeface="Arial" pitchFamily="34" charset="0"/>
              <a:buChar char="•"/>
            </a:pPr>
            <a:r>
              <a:rPr lang="en-US" dirty="0" smtClean="0"/>
              <a:t>After demonstrations the committee evaluates the systems based on a previously developed assessment </a:t>
            </a:r>
            <a:r>
              <a:rPr lang="en-US" dirty="0" smtClean="0"/>
              <a:t>tool–this </a:t>
            </a:r>
            <a:r>
              <a:rPr lang="en-US" dirty="0" smtClean="0"/>
              <a:t>evaluates if the EHR systems meet the needs of the organization</a:t>
            </a:r>
          </a:p>
          <a:p>
            <a:pPr marL="285750" indent="-285750">
              <a:buFont typeface="Arial" pitchFamily="34" charset="0"/>
              <a:buChar char="•"/>
            </a:pPr>
            <a:endParaRPr lang="en-US" dirty="0"/>
          </a:p>
          <a:p>
            <a:pPr marL="285750" indent="-285750">
              <a:buFont typeface="Arial" pitchFamily="34" charset="0"/>
              <a:buChar char="•"/>
            </a:pPr>
            <a:r>
              <a:rPr lang="en-US" dirty="0" smtClean="0"/>
              <a:t>After systems are evaluated a short list of potential EHR systems are created </a:t>
            </a:r>
          </a:p>
          <a:p>
            <a:pPr marL="285750" indent="-285750">
              <a:buFont typeface="Arial" pitchFamily="34" charset="0"/>
              <a:buChar char="•"/>
            </a:pPr>
            <a:endParaRPr lang="en-US" dirty="0"/>
          </a:p>
          <a:p>
            <a:pPr marL="285750" indent="-285750">
              <a:buFont typeface="Arial" pitchFamily="34" charset="0"/>
              <a:buChar char="•"/>
            </a:pPr>
            <a:r>
              <a:rPr lang="en-US" dirty="0" smtClean="0"/>
              <a:t>From this list a request for proposal (RFP) is submitted to vendors; the RFP indicates to the vendor that the facility would like a quote provided</a:t>
            </a:r>
          </a:p>
          <a:p>
            <a:pPr marL="285750" indent="-285750">
              <a:buFont typeface="Arial" pitchFamily="34" charset="0"/>
              <a:buChar char="•"/>
            </a:pPr>
            <a:endParaRPr lang="en-US" dirty="0"/>
          </a:p>
          <a:p>
            <a:pPr marL="285750" indent="-285750">
              <a:buFont typeface="Arial" pitchFamily="34" charset="0"/>
              <a:buChar char="•"/>
            </a:pPr>
            <a:r>
              <a:rPr lang="en-US" dirty="0" smtClean="0"/>
              <a:t>After all received RFPs are received and reviewed by the steering committee an EHR system is selected</a:t>
            </a:r>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645829880"/>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Consider This: Discussion </a:t>
            </a:r>
            <a:endParaRPr lang="en-US" sz="3200" dirty="0">
              <a:solidFill>
                <a:schemeClr val="bg1"/>
              </a:solidFill>
            </a:endParaRPr>
          </a:p>
        </p:txBody>
      </p:sp>
      <p:pic>
        <p:nvPicPr>
          <p:cNvPr id="921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0282" y="2233967"/>
            <a:ext cx="7043435" cy="29258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345781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Total Cost of Ownership </a:t>
            </a:r>
            <a:endParaRPr lang="en-US" sz="3200" dirty="0">
              <a:solidFill>
                <a:schemeClr val="bg1"/>
              </a:solidFill>
            </a:endParaRPr>
          </a:p>
        </p:txBody>
      </p:sp>
      <p:sp>
        <p:nvSpPr>
          <p:cNvPr id="5" name="TextBox 4"/>
          <p:cNvSpPr txBox="1"/>
          <p:nvPr/>
        </p:nvSpPr>
        <p:spPr>
          <a:xfrm>
            <a:off x="447869" y="1582385"/>
            <a:ext cx="8352464" cy="2031325"/>
          </a:xfrm>
          <a:prstGeom prst="rect">
            <a:avLst/>
          </a:prstGeom>
          <a:noFill/>
        </p:spPr>
        <p:txBody>
          <a:bodyPr wrap="square" rtlCol="0">
            <a:spAutoFit/>
          </a:bodyPr>
          <a:lstStyle/>
          <a:p>
            <a:pPr marL="285750" indent="-285750">
              <a:buFont typeface="Arial" pitchFamily="34" charset="0"/>
              <a:buChar char="•"/>
            </a:pPr>
            <a:r>
              <a:rPr lang="en-US" dirty="0" smtClean="0"/>
              <a:t>Implementing an EHR system is a long-term financial investment</a:t>
            </a:r>
          </a:p>
          <a:p>
            <a:pPr marL="285750" indent="-285750">
              <a:buFont typeface="Arial" pitchFamily="34" charset="0"/>
              <a:buChar char="•"/>
            </a:pPr>
            <a:endParaRPr lang="en-US" dirty="0"/>
          </a:p>
          <a:p>
            <a:pPr marL="285750" indent="-285750">
              <a:buFont typeface="Arial" pitchFamily="34" charset="0"/>
              <a:buChar char="•"/>
            </a:pPr>
            <a:r>
              <a:rPr lang="en-US" dirty="0" smtClean="0"/>
              <a:t>An organization must consider accounting, opportunity, and economic costs as well as other general financial considerations related to EHR systems</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graphicFrame>
        <p:nvGraphicFramePr>
          <p:cNvPr id="4" name="Table 3"/>
          <p:cNvGraphicFramePr>
            <a:graphicFrameLocks noGrp="1"/>
          </p:cNvGraphicFramePr>
          <p:nvPr>
            <p:extLst>
              <p:ext uri="{D42A27DB-BD31-4B8C-83A1-F6EECF244321}">
                <p14:modId xmlns:p14="http://schemas.microsoft.com/office/powerpoint/2010/main" val="1297747836"/>
              </p:ext>
            </p:extLst>
          </p:nvPr>
        </p:nvGraphicFramePr>
        <p:xfrm>
          <a:off x="555811" y="3121700"/>
          <a:ext cx="7942729" cy="2844800"/>
        </p:xfrm>
        <a:graphic>
          <a:graphicData uri="http://schemas.openxmlformats.org/drawingml/2006/table">
            <a:tbl>
              <a:tblPr firstRow="1" bandRow="1">
                <a:tableStyleId>{F5AB1C69-6EDB-4FF4-983F-18BD219EF322}</a:tableStyleId>
              </a:tblPr>
              <a:tblGrid>
                <a:gridCol w="1999130"/>
                <a:gridCol w="5943599"/>
              </a:tblGrid>
              <a:tr h="370840">
                <a:tc>
                  <a:txBody>
                    <a:bodyPr/>
                    <a:lstStyle/>
                    <a:p>
                      <a:r>
                        <a:rPr lang="en-US" dirty="0" smtClean="0"/>
                        <a:t>Type of</a:t>
                      </a:r>
                      <a:r>
                        <a:rPr lang="en-US" baseline="0" dirty="0" smtClean="0"/>
                        <a:t> Cost</a:t>
                      </a:r>
                      <a:endParaRPr lang="en-US" dirty="0"/>
                    </a:p>
                  </a:txBody>
                  <a:tcPr/>
                </a:tc>
                <a:tc>
                  <a:txBody>
                    <a:bodyPr/>
                    <a:lstStyle/>
                    <a:p>
                      <a:r>
                        <a:rPr lang="en-US" dirty="0" smtClean="0"/>
                        <a:t>Description</a:t>
                      </a:r>
                      <a:endParaRPr lang="en-US" dirty="0"/>
                    </a:p>
                  </a:txBody>
                  <a:tcPr/>
                </a:tc>
              </a:tr>
              <a:tr h="370840">
                <a:tc>
                  <a:txBody>
                    <a:bodyPr/>
                    <a:lstStyle/>
                    <a:p>
                      <a:r>
                        <a:rPr lang="en-US" dirty="0" smtClean="0"/>
                        <a:t>Accounting costs</a:t>
                      </a:r>
                      <a:endParaRPr lang="en-US" dirty="0"/>
                    </a:p>
                  </a:txBody>
                  <a:tcPr/>
                </a:tc>
                <a:tc>
                  <a:txBody>
                    <a:bodyPr/>
                    <a:lstStyle/>
                    <a:p>
                      <a:r>
                        <a:rPr lang="en-US" dirty="0" smtClean="0"/>
                        <a:t>Total amount of money paid out for products,</a:t>
                      </a:r>
                      <a:r>
                        <a:rPr lang="en-US" baseline="0" dirty="0" smtClean="0"/>
                        <a:t> goods, or services; includes direct costs of an EHR system such as hardware, software, productivity loss, implementation, support, and software licenses</a:t>
                      </a:r>
                      <a:endParaRPr lang="en-US" dirty="0"/>
                    </a:p>
                  </a:txBody>
                  <a:tcPr/>
                </a:tc>
              </a:tr>
              <a:tr h="370840">
                <a:tc>
                  <a:txBody>
                    <a:bodyPr/>
                    <a:lstStyle/>
                    <a:p>
                      <a:r>
                        <a:rPr lang="en-US" dirty="0" smtClean="0"/>
                        <a:t>Opportunity</a:t>
                      </a:r>
                      <a:r>
                        <a:rPr lang="en-US" baseline="0" dirty="0" smtClean="0"/>
                        <a:t> costs</a:t>
                      </a:r>
                      <a:endParaRPr lang="en-US" dirty="0"/>
                    </a:p>
                  </a:txBody>
                  <a:tcPr/>
                </a:tc>
                <a:tc>
                  <a:txBody>
                    <a:bodyPr/>
                    <a:lstStyle/>
                    <a:p>
                      <a:r>
                        <a:rPr lang="en-US" dirty="0" smtClean="0"/>
                        <a:t>Value of a decision</a:t>
                      </a:r>
                      <a:r>
                        <a:rPr lang="en-US" baseline="0" dirty="0" smtClean="0"/>
                        <a:t> that isn’t depicted on an accounting spreadsheet; </a:t>
                      </a:r>
                      <a:r>
                        <a:rPr lang="en-US" baseline="0" dirty="0" smtClean="0"/>
                        <a:t>example: </a:t>
                      </a:r>
                      <a:r>
                        <a:rPr lang="en-US" baseline="0" dirty="0" smtClean="0"/>
                        <a:t>risk of losing patients over time if the organization does not embrace technology</a:t>
                      </a:r>
                      <a:endParaRPr lang="en-US" dirty="0"/>
                    </a:p>
                  </a:txBody>
                  <a:tcPr/>
                </a:tc>
              </a:tr>
              <a:tr h="370840">
                <a:tc>
                  <a:txBody>
                    <a:bodyPr/>
                    <a:lstStyle/>
                    <a:p>
                      <a:r>
                        <a:rPr lang="en-US" dirty="0" smtClean="0"/>
                        <a:t>Economic costs</a:t>
                      </a:r>
                      <a:endParaRPr lang="en-US" dirty="0"/>
                    </a:p>
                  </a:txBody>
                  <a:tcPr/>
                </a:tc>
                <a:tc>
                  <a:txBody>
                    <a:bodyPr/>
                    <a:lstStyle/>
                    <a:p>
                      <a:r>
                        <a:rPr lang="en-US" dirty="0" smtClean="0"/>
                        <a:t>Combination of accounting and opportunity costs</a:t>
                      </a:r>
                      <a:endParaRPr lang="en-US" dirty="0"/>
                    </a:p>
                  </a:txBody>
                  <a:tcPr/>
                </a:tc>
              </a:tr>
            </a:tbl>
          </a:graphicData>
        </a:graphic>
      </p:graphicFrame>
    </p:spTree>
    <p:extLst>
      <p:ext uri="{BB962C8B-B14F-4D97-AF65-F5344CB8AC3E}">
        <p14:creationId xmlns:p14="http://schemas.microsoft.com/office/powerpoint/2010/main" val="306076167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Total Cost of Ownership </a:t>
            </a:r>
            <a:endParaRPr lang="en-US" sz="3200" dirty="0">
              <a:solidFill>
                <a:schemeClr val="bg1"/>
              </a:solidFill>
            </a:endParaRPr>
          </a:p>
        </p:txBody>
      </p:sp>
      <p:sp>
        <p:nvSpPr>
          <p:cNvPr id="5" name="TextBox 4"/>
          <p:cNvSpPr txBox="1"/>
          <p:nvPr/>
        </p:nvSpPr>
        <p:spPr>
          <a:xfrm>
            <a:off x="466531" y="1423764"/>
            <a:ext cx="4080922" cy="5078313"/>
          </a:xfrm>
          <a:prstGeom prst="rect">
            <a:avLst/>
          </a:prstGeom>
          <a:noFill/>
        </p:spPr>
        <p:txBody>
          <a:bodyPr wrap="square" rtlCol="0">
            <a:spAutoFit/>
          </a:bodyPr>
          <a:lstStyle/>
          <a:p>
            <a:pPr marL="285750" indent="-285750">
              <a:buFont typeface="Arial" pitchFamily="34" charset="0"/>
              <a:buChar char="•"/>
            </a:pPr>
            <a:endParaRPr lang="en-US" dirty="0" smtClean="0"/>
          </a:p>
          <a:p>
            <a:pPr marL="285750" indent="-285750">
              <a:buFont typeface="Arial" pitchFamily="34" charset="0"/>
              <a:buChar char="•"/>
            </a:pPr>
            <a:r>
              <a:rPr lang="en-US" dirty="0" smtClean="0"/>
              <a:t>Additional financial expenditures related to EHR systems include: </a:t>
            </a:r>
          </a:p>
          <a:p>
            <a:pPr marL="742950" lvl="1" indent="-285750">
              <a:buFont typeface="Arial" pitchFamily="34" charset="0"/>
              <a:buChar char="•"/>
            </a:pPr>
            <a:endParaRPr lang="en-US" dirty="0" smtClean="0"/>
          </a:p>
          <a:p>
            <a:pPr marL="742950" lvl="1" indent="-285750">
              <a:buFont typeface="Arial" pitchFamily="34" charset="0"/>
              <a:buChar char="•"/>
            </a:pPr>
            <a:r>
              <a:rPr lang="en-US" dirty="0" smtClean="0"/>
              <a:t>Additional hiring of health informatics staff</a:t>
            </a:r>
          </a:p>
          <a:p>
            <a:pPr marL="742950" lvl="1" indent="-285750">
              <a:buFont typeface="Arial" pitchFamily="34" charset="0"/>
              <a:buChar char="•"/>
            </a:pPr>
            <a:r>
              <a:rPr lang="en-US" dirty="0" smtClean="0"/>
              <a:t>Additional hiring of technical support staff</a:t>
            </a:r>
          </a:p>
          <a:p>
            <a:pPr marL="742950" lvl="1" indent="-285750">
              <a:buFont typeface="Arial" pitchFamily="34" charset="0"/>
              <a:buChar char="•"/>
            </a:pPr>
            <a:r>
              <a:rPr lang="en-US" dirty="0" smtClean="0"/>
              <a:t>Workflow analysis related expenses</a:t>
            </a:r>
          </a:p>
          <a:p>
            <a:pPr marL="742950" lvl="1" indent="-285750">
              <a:buFont typeface="Arial" pitchFamily="34" charset="0"/>
              <a:buChar char="•"/>
            </a:pPr>
            <a:r>
              <a:rPr lang="en-US" dirty="0" smtClean="0"/>
              <a:t>Provision of EHR training to all employees</a:t>
            </a:r>
          </a:p>
          <a:p>
            <a:pPr marL="742950" lvl="1" indent="-285750">
              <a:buFont typeface="Arial" pitchFamily="34" charset="0"/>
              <a:buChar char="•"/>
            </a:pPr>
            <a:r>
              <a:rPr lang="en-US" dirty="0" smtClean="0"/>
              <a:t>Ongoing creation/revision of data dictionaries and templates</a:t>
            </a:r>
          </a:p>
          <a:p>
            <a:pPr lvl="1"/>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10242"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19995" y="1783976"/>
            <a:ext cx="3702664" cy="4320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9311861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Total Cost of Ownership </a:t>
            </a:r>
            <a:endParaRPr lang="en-US" sz="3200" dirty="0">
              <a:solidFill>
                <a:schemeClr val="bg1"/>
              </a:solidFill>
            </a:endParaRPr>
          </a:p>
        </p:txBody>
      </p:sp>
      <p:sp>
        <p:nvSpPr>
          <p:cNvPr id="5" name="TextBox 4"/>
          <p:cNvSpPr txBox="1"/>
          <p:nvPr/>
        </p:nvSpPr>
        <p:spPr>
          <a:xfrm>
            <a:off x="466530" y="1582385"/>
            <a:ext cx="8327845" cy="5078313"/>
          </a:xfrm>
          <a:prstGeom prst="rect">
            <a:avLst/>
          </a:prstGeom>
          <a:noFill/>
        </p:spPr>
        <p:txBody>
          <a:bodyPr wrap="square" rtlCol="0">
            <a:spAutoFit/>
          </a:bodyPr>
          <a:lstStyle/>
          <a:p>
            <a:pPr marL="285750" indent="-285750">
              <a:buFont typeface="Arial" pitchFamily="34" charset="0"/>
              <a:buChar char="•"/>
            </a:pPr>
            <a:r>
              <a:rPr lang="en-US" dirty="0" smtClean="0"/>
              <a:t>Other factors of financial impact related to EHR systems: </a:t>
            </a:r>
          </a:p>
          <a:p>
            <a:pPr marL="742950" lvl="1" indent="-285750">
              <a:buFont typeface="Arial" pitchFamily="34" charset="0"/>
              <a:buChar char="•"/>
            </a:pPr>
            <a:r>
              <a:rPr lang="en-US" dirty="0" smtClean="0"/>
              <a:t>Hardware–initial </a:t>
            </a:r>
            <a:r>
              <a:rPr lang="en-US" dirty="0" smtClean="0"/>
              <a:t>cost, maintenance, and potential replacement</a:t>
            </a:r>
          </a:p>
          <a:p>
            <a:pPr marL="742950" lvl="1" indent="-285750">
              <a:buFont typeface="Arial" pitchFamily="34" charset="0"/>
              <a:buChar char="•"/>
            </a:pPr>
            <a:r>
              <a:rPr lang="en-US" dirty="0" smtClean="0"/>
              <a:t>Software–license </a:t>
            </a:r>
            <a:r>
              <a:rPr lang="en-US" dirty="0" smtClean="0"/>
              <a:t>fees, electronic claims and remittance, e-prescribing costs</a:t>
            </a:r>
          </a:p>
          <a:p>
            <a:pPr marL="742950" lvl="1" indent="-285750">
              <a:buFont typeface="Arial" pitchFamily="34" charset="0"/>
              <a:buChar char="•"/>
            </a:pPr>
            <a:r>
              <a:rPr lang="en-US" dirty="0" smtClean="0"/>
              <a:t>Implementation and </a:t>
            </a:r>
            <a:r>
              <a:rPr lang="en-US" dirty="0" smtClean="0"/>
              <a:t>training–cost </a:t>
            </a:r>
            <a:r>
              <a:rPr lang="en-US" dirty="0" smtClean="0"/>
              <a:t>of installation, build, testing, and training with the EHR system</a:t>
            </a:r>
          </a:p>
          <a:p>
            <a:pPr marL="742950" lvl="1" indent="-285750">
              <a:buFont typeface="Arial" pitchFamily="34" charset="0"/>
              <a:buChar char="•"/>
            </a:pPr>
            <a:r>
              <a:rPr lang="en-US" dirty="0" smtClean="0"/>
              <a:t>Maintenance–annual </a:t>
            </a:r>
            <a:r>
              <a:rPr lang="en-US" dirty="0" smtClean="0"/>
              <a:t>fees for upgrades, support, training, and customization</a:t>
            </a:r>
          </a:p>
          <a:p>
            <a:pPr marL="742950" lvl="1" indent="-285750">
              <a:buFont typeface="Arial" pitchFamily="34" charset="0"/>
              <a:buChar char="•"/>
            </a:pPr>
            <a:r>
              <a:rPr lang="en-US" dirty="0" smtClean="0"/>
              <a:t>Downtime and </a:t>
            </a:r>
            <a:r>
              <a:rPr lang="en-US" dirty="0" smtClean="0"/>
              <a:t>recovery–depending </a:t>
            </a:r>
            <a:r>
              <a:rPr lang="en-US" dirty="0" smtClean="0"/>
              <a:t>on the type of EHR system (web-based or on-site servers)</a:t>
            </a:r>
          </a:p>
          <a:p>
            <a:pPr lvl="1"/>
            <a:endParaRPr lang="en-US" dirty="0" smtClean="0"/>
          </a:p>
          <a:p>
            <a:pPr marL="285750" indent="-285750">
              <a:buFont typeface="Arial" pitchFamily="34" charset="0"/>
              <a:buChar char="•"/>
            </a:pPr>
            <a:r>
              <a:rPr lang="en-US" dirty="0" smtClean="0"/>
              <a:t>Regular maintenance on an EHR system is essential so the system supports/identifies: </a:t>
            </a:r>
          </a:p>
          <a:p>
            <a:pPr marL="742950" lvl="1" indent="-285750">
              <a:buFont typeface="Arial" pitchFamily="34" charset="0"/>
              <a:buChar char="•"/>
            </a:pPr>
            <a:r>
              <a:rPr lang="en-US" dirty="0" smtClean="0"/>
              <a:t>Latest evidence-based medicine</a:t>
            </a:r>
          </a:p>
          <a:p>
            <a:pPr marL="742950" lvl="1" indent="-285750">
              <a:buFont typeface="Arial" pitchFamily="34" charset="0"/>
              <a:buChar char="•"/>
            </a:pPr>
            <a:r>
              <a:rPr lang="en-US" dirty="0" smtClean="0"/>
              <a:t>New and recalled drugs</a:t>
            </a:r>
          </a:p>
          <a:p>
            <a:pPr marL="742950" lvl="1" indent="-285750">
              <a:buFont typeface="Arial" pitchFamily="34" charset="0"/>
              <a:buChar char="•"/>
            </a:pPr>
            <a:r>
              <a:rPr lang="en-US" dirty="0" smtClean="0"/>
              <a:t>New disease terminology</a:t>
            </a:r>
          </a:p>
          <a:p>
            <a:pPr marL="742950" lvl="1" indent="-285750">
              <a:buFont typeface="Arial" pitchFamily="34" charset="0"/>
              <a:buChar char="•"/>
            </a:pPr>
            <a:r>
              <a:rPr lang="en-US" dirty="0" smtClean="0"/>
              <a:t>New processes and workflows due to external factors (</a:t>
            </a:r>
            <a:r>
              <a:rPr lang="en-US" dirty="0" smtClean="0"/>
              <a:t>example: </a:t>
            </a:r>
            <a:r>
              <a:rPr lang="en-US" dirty="0" smtClean="0"/>
              <a:t>reimbursement)</a:t>
            </a: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79825896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Total Cost of Ownership </a:t>
            </a:r>
            <a:endParaRPr lang="en-US" sz="3200" dirty="0">
              <a:solidFill>
                <a:schemeClr val="bg1"/>
              </a:solidFill>
            </a:endParaRPr>
          </a:p>
        </p:txBody>
      </p:sp>
      <p:sp>
        <p:nvSpPr>
          <p:cNvPr id="5" name="TextBox 4"/>
          <p:cNvSpPr txBox="1"/>
          <p:nvPr/>
        </p:nvSpPr>
        <p:spPr>
          <a:xfrm>
            <a:off x="793102" y="1423764"/>
            <a:ext cx="7557796" cy="5078313"/>
          </a:xfrm>
          <a:prstGeom prst="rect">
            <a:avLst/>
          </a:prstGeom>
          <a:noFill/>
        </p:spPr>
        <p:txBody>
          <a:bodyPr wrap="square" rtlCol="0">
            <a:spAutoFit/>
          </a:bodyPr>
          <a:lstStyle/>
          <a:p>
            <a:pPr marL="285750" indent="-285750">
              <a:buFont typeface="Arial" pitchFamily="34" charset="0"/>
              <a:buChar char="•"/>
            </a:pPr>
            <a:r>
              <a:rPr lang="en-US" dirty="0" smtClean="0"/>
              <a:t>healthcare </a:t>
            </a:r>
            <a:r>
              <a:rPr lang="en-US" dirty="0" smtClean="0"/>
              <a:t>facilities may perform cost-benefit analyses to determine their return on investment (ROI) with an EHR system</a:t>
            </a:r>
          </a:p>
          <a:p>
            <a:pPr marL="285750" indent="-285750">
              <a:buFont typeface="Arial" pitchFamily="34" charset="0"/>
              <a:buChar char="•"/>
            </a:pPr>
            <a:endParaRPr lang="en-US" dirty="0"/>
          </a:p>
          <a:p>
            <a:pPr marL="285750" indent="-285750">
              <a:buFont typeface="Arial" pitchFamily="34" charset="0"/>
              <a:buChar char="•"/>
            </a:pPr>
            <a:r>
              <a:rPr lang="en-US" dirty="0" smtClean="0"/>
              <a:t>ROI is a performance measurement that calculates the benefits or gains of an investment</a:t>
            </a:r>
          </a:p>
          <a:p>
            <a:pPr marL="285750" indent="-285750">
              <a:buFont typeface="Arial" pitchFamily="34" charset="0"/>
              <a:buChar char="•"/>
            </a:pPr>
            <a:endParaRPr lang="en-US" dirty="0"/>
          </a:p>
          <a:p>
            <a:pPr marL="285750" indent="-285750">
              <a:buFont typeface="Arial" pitchFamily="34" charset="0"/>
              <a:buChar char="•"/>
            </a:pPr>
            <a:r>
              <a:rPr lang="en-US" dirty="0" smtClean="0"/>
              <a:t>If a payback window is greater than five years the investment may not demonstrate worthiness; moving toward a less expensive EHR system may be necessary in some instances</a:t>
            </a:r>
          </a:p>
          <a:p>
            <a:pPr marL="285750" indent="-285750">
              <a:buFont typeface="Arial" pitchFamily="34" charset="0"/>
              <a:buChar char="•"/>
            </a:pPr>
            <a:endParaRPr lang="en-US" dirty="0"/>
          </a:p>
          <a:p>
            <a:pPr marL="285750" indent="-285750">
              <a:buFont typeface="Arial" pitchFamily="34" charset="0"/>
              <a:buChar char="•"/>
            </a:pPr>
            <a:r>
              <a:rPr lang="en-US" dirty="0" smtClean="0"/>
              <a:t>Internal rate of return (IRR) and net present value (NPV) are calculated for the purpose of comparing potential EHR systems against each other</a:t>
            </a:r>
          </a:p>
          <a:p>
            <a:pPr marL="285750" indent="-285750">
              <a:buFont typeface="Arial" pitchFamily="34" charset="0"/>
              <a:buChar char="•"/>
            </a:pPr>
            <a:endParaRPr lang="en-US" dirty="0"/>
          </a:p>
          <a:p>
            <a:pPr marL="285750" indent="-285750">
              <a:buFont typeface="Arial" pitchFamily="34" charset="0"/>
              <a:buChar char="•"/>
            </a:pPr>
            <a:r>
              <a:rPr lang="en-US" dirty="0" smtClean="0"/>
              <a:t>IRR measures the profitability of a system (in this instance an EHR system)</a:t>
            </a:r>
          </a:p>
          <a:p>
            <a:pPr marL="285750" indent="-285750">
              <a:buFont typeface="Arial" pitchFamily="34" charset="0"/>
              <a:buChar char="•"/>
            </a:pPr>
            <a:endParaRPr lang="en-US" dirty="0"/>
          </a:p>
          <a:p>
            <a:pPr marL="285750" indent="-285750">
              <a:buFont typeface="Arial" pitchFamily="34" charset="0"/>
              <a:buChar char="•"/>
            </a:pPr>
            <a:r>
              <a:rPr lang="en-US" dirty="0" smtClean="0"/>
              <a:t>NPV is the present cash flow minus the purchase price of goods or services</a:t>
            </a: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7385990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Total Cost of Ownership </a:t>
            </a:r>
            <a:endParaRPr lang="en-US" sz="3200" dirty="0">
              <a:solidFill>
                <a:schemeClr val="bg1"/>
              </a:solidFill>
            </a:endParaRPr>
          </a:p>
        </p:txBody>
      </p:sp>
      <p:sp>
        <p:nvSpPr>
          <p:cNvPr id="5" name="TextBox 4"/>
          <p:cNvSpPr txBox="1"/>
          <p:nvPr/>
        </p:nvSpPr>
        <p:spPr>
          <a:xfrm>
            <a:off x="774440" y="1694351"/>
            <a:ext cx="7595119" cy="4247317"/>
          </a:xfrm>
          <a:prstGeom prst="rect">
            <a:avLst/>
          </a:prstGeom>
          <a:noFill/>
        </p:spPr>
        <p:txBody>
          <a:bodyPr wrap="square" rtlCol="0">
            <a:spAutoFit/>
          </a:bodyPr>
          <a:lstStyle/>
          <a:p>
            <a:pPr marL="285750" indent="-285750">
              <a:buFont typeface="Arial" pitchFamily="34" charset="0"/>
              <a:buChar char="•"/>
            </a:pPr>
            <a:r>
              <a:rPr lang="en-US" dirty="0" smtClean="0"/>
              <a:t>Healthcare </a:t>
            </a:r>
            <a:r>
              <a:rPr lang="en-US" dirty="0" smtClean="0"/>
              <a:t>facilities also have to evaluate traditional financial costs with other benefits</a:t>
            </a:r>
          </a:p>
          <a:p>
            <a:pPr marL="285750" indent="-285750">
              <a:buFont typeface="Arial" pitchFamily="34" charset="0"/>
              <a:buChar char="•"/>
            </a:pPr>
            <a:endParaRPr lang="en-US" dirty="0"/>
          </a:p>
          <a:p>
            <a:pPr marL="285750" indent="-285750">
              <a:buFont typeface="Arial" pitchFamily="34" charset="0"/>
              <a:buChar char="•"/>
            </a:pPr>
            <a:r>
              <a:rPr lang="en-US" dirty="0" smtClean="0"/>
              <a:t>EHRs provide a variety of benefits including improved efficiencies, potential long-term financial savings, enhanced quality of care, and enriched compliance efforts</a:t>
            </a:r>
          </a:p>
          <a:p>
            <a:pPr marL="285750" indent="-285750">
              <a:buFont typeface="Arial" pitchFamily="34" charset="0"/>
              <a:buChar char="•"/>
            </a:pPr>
            <a:endParaRPr lang="en-US" dirty="0"/>
          </a:p>
          <a:p>
            <a:pPr marL="285750" indent="-285750">
              <a:buFont typeface="Arial" pitchFamily="34" charset="0"/>
              <a:buChar char="•"/>
            </a:pPr>
            <a:r>
              <a:rPr lang="en-US" dirty="0" smtClean="0"/>
              <a:t>After financial data is analyzed and considered in the contexts of other </a:t>
            </a:r>
            <a:r>
              <a:rPr lang="en-US" dirty="0" smtClean="0"/>
              <a:t>benefits, </a:t>
            </a:r>
            <a:r>
              <a:rPr lang="en-US" dirty="0" smtClean="0"/>
              <a:t>the facility identifies the level of acceptance among its workforce related to EHRs</a:t>
            </a:r>
          </a:p>
          <a:p>
            <a:pPr marL="285750" indent="-285750">
              <a:buFont typeface="Arial" pitchFamily="34" charset="0"/>
              <a:buChar char="•"/>
            </a:pPr>
            <a:endParaRPr lang="en-US" dirty="0"/>
          </a:p>
          <a:p>
            <a:pPr marL="285750" indent="-285750">
              <a:buFont typeface="Arial" pitchFamily="34" charset="0"/>
              <a:buChar char="•"/>
            </a:pPr>
            <a:r>
              <a:rPr lang="en-US" dirty="0" smtClean="0"/>
              <a:t>If staff do not accept the concept of </a:t>
            </a:r>
            <a:r>
              <a:rPr lang="en-US" dirty="0" err="1" smtClean="0"/>
              <a:t>EHRs</a:t>
            </a:r>
            <a:r>
              <a:rPr lang="en-US" dirty="0" smtClean="0"/>
              <a:t>, </a:t>
            </a:r>
            <a:r>
              <a:rPr lang="en-US" dirty="0" smtClean="0"/>
              <a:t>the path toward implementation and eventual adoption is challengin</a:t>
            </a:r>
            <a:r>
              <a:rPr lang="en-US" dirty="0"/>
              <a:t>g</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169472878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ChapterTtl_Orange.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663737" y="668923"/>
            <a:ext cx="5247060" cy="830997"/>
          </a:xfrm>
          <a:prstGeom prst="rect">
            <a:avLst/>
          </a:prstGeom>
          <a:noFill/>
        </p:spPr>
        <p:txBody>
          <a:bodyPr wrap="square" rtlCol="0">
            <a:spAutoFit/>
          </a:bodyPr>
          <a:lstStyle/>
          <a:p>
            <a:pPr algn="ctr"/>
            <a:r>
              <a:rPr lang="en-US" sz="4800" dirty="0" smtClean="0">
                <a:solidFill>
                  <a:schemeClr val="bg1"/>
                </a:solidFill>
              </a:rPr>
              <a:t>Chapter Topics</a:t>
            </a:r>
            <a:endParaRPr lang="en-US" sz="4800" dirty="0">
              <a:solidFill>
                <a:schemeClr val="bg1"/>
              </a:solidFill>
            </a:endParaRPr>
          </a:p>
        </p:txBody>
      </p:sp>
      <p:sp>
        <p:nvSpPr>
          <p:cNvPr id="5" name="TextBox 4"/>
          <p:cNvSpPr txBox="1"/>
          <p:nvPr/>
        </p:nvSpPr>
        <p:spPr>
          <a:xfrm>
            <a:off x="466530" y="1822663"/>
            <a:ext cx="8315391" cy="2554545"/>
          </a:xfrm>
          <a:prstGeom prst="rect">
            <a:avLst/>
          </a:prstGeom>
          <a:noFill/>
        </p:spPr>
        <p:txBody>
          <a:bodyPr wrap="square" rtlCol="0">
            <a:spAutoFit/>
          </a:bodyPr>
          <a:lstStyle/>
          <a:p>
            <a:pPr marL="457200" indent="-457200">
              <a:buFont typeface="Wingdings" pitchFamily="2" charset="2"/>
              <a:buChar char="ü"/>
            </a:pPr>
            <a:r>
              <a:rPr lang="en-US" sz="2000" dirty="0" smtClean="0"/>
              <a:t>Overview of EHR implementation processes</a:t>
            </a:r>
          </a:p>
          <a:p>
            <a:pPr marL="457200" indent="-457200">
              <a:buFont typeface="Wingdings" pitchFamily="2" charset="2"/>
              <a:buChar char="ü"/>
            </a:pPr>
            <a:r>
              <a:rPr lang="en-US" sz="2000" dirty="0" smtClean="0"/>
              <a:t>Organizational planning related to EHR implementation</a:t>
            </a:r>
          </a:p>
          <a:p>
            <a:pPr marL="457200" indent="-457200">
              <a:buFont typeface="Wingdings" pitchFamily="2" charset="2"/>
              <a:buChar char="ü"/>
            </a:pPr>
            <a:r>
              <a:rPr lang="en-US" sz="2000" dirty="0" smtClean="0"/>
              <a:t>Tools and processes related to workflow analysis</a:t>
            </a:r>
          </a:p>
          <a:p>
            <a:pPr marL="457200" indent="-457200">
              <a:buFont typeface="Wingdings" pitchFamily="2" charset="2"/>
              <a:buChar char="ü"/>
            </a:pPr>
            <a:r>
              <a:rPr lang="en-US" sz="2000" dirty="0" smtClean="0"/>
              <a:t>Considerations related to vendor selection</a:t>
            </a:r>
          </a:p>
          <a:p>
            <a:pPr marL="457200" indent="-457200">
              <a:buFont typeface="Wingdings" pitchFamily="2" charset="2"/>
              <a:buChar char="ü"/>
            </a:pPr>
            <a:r>
              <a:rPr lang="en-US" sz="2000" dirty="0" smtClean="0"/>
              <a:t>Various costs related to EHR system ownership</a:t>
            </a:r>
          </a:p>
          <a:p>
            <a:pPr marL="457200" indent="-457200">
              <a:buFont typeface="Wingdings" pitchFamily="2" charset="2"/>
              <a:buChar char="ü"/>
            </a:pPr>
            <a:r>
              <a:rPr lang="en-US" sz="2000" dirty="0" smtClean="0"/>
              <a:t>Relationship between EHR implementation and Meaningful Use EHR Incentive Programs</a:t>
            </a:r>
          </a:p>
          <a:p>
            <a:endParaRPr lang="en-US" sz="2000" dirty="0" smtClean="0"/>
          </a:p>
        </p:txBody>
      </p:sp>
    </p:spTree>
    <p:extLst>
      <p:ext uri="{BB962C8B-B14F-4D97-AF65-F5344CB8AC3E}">
        <p14:creationId xmlns:p14="http://schemas.microsoft.com/office/powerpoint/2010/main" val="417554849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4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184423" y="312983"/>
            <a:ext cx="7493171" cy="584775"/>
          </a:xfrm>
          <a:prstGeom prst="rect">
            <a:avLst/>
          </a:prstGeom>
          <a:noFill/>
        </p:spPr>
        <p:txBody>
          <a:bodyPr wrap="square" rtlCol="0">
            <a:spAutoFit/>
          </a:bodyPr>
          <a:lstStyle/>
          <a:p>
            <a:r>
              <a:rPr lang="en-US" sz="3200" b="1" dirty="0" smtClean="0"/>
              <a:t>Checkpoint: Your Turn</a:t>
            </a:r>
            <a:endParaRPr lang="en-US" sz="3200" b="1" dirty="0"/>
          </a:p>
        </p:txBody>
      </p:sp>
      <p:sp>
        <p:nvSpPr>
          <p:cNvPr id="5" name="TextBox 4"/>
          <p:cNvSpPr txBox="1"/>
          <p:nvPr/>
        </p:nvSpPr>
        <p:spPr>
          <a:xfrm>
            <a:off x="1080097" y="1822663"/>
            <a:ext cx="7186324" cy="1754326"/>
          </a:xfrm>
          <a:prstGeom prst="rect">
            <a:avLst/>
          </a:prstGeom>
          <a:noFill/>
        </p:spPr>
        <p:txBody>
          <a:bodyPr wrap="square" rtlCol="0">
            <a:spAutoFit/>
          </a:bodyPr>
          <a:lstStyle/>
          <a:p>
            <a:r>
              <a:rPr lang="en-US" dirty="0" smtClean="0"/>
              <a:t>True or false: Flowcharts are commonly used during workflow analysis. </a:t>
            </a:r>
          </a:p>
          <a:p>
            <a:pPr marL="285750" indent="-285750">
              <a:buFont typeface="Arial" pitchFamily="34" charset="0"/>
              <a:buChar char="•"/>
            </a:pPr>
            <a:r>
              <a:rPr lang="en-US" dirty="0" smtClean="0"/>
              <a:t>True</a:t>
            </a:r>
          </a:p>
          <a:p>
            <a:pPr marL="285750" indent="-285750">
              <a:buFont typeface="Arial" pitchFamily="34" charset="0"/>
              <a:buChar char="•"/>
            </a:pPr>
            <a:r>
              <a:rPr lang="en-US" dirty="0" smtClean="0"/>
              <a:t>False </a:t>
            </a:r>
          </a:p>
          <a:p>
            <a:pPr marL="285750" indent="-285750">
              <a:buFont typeface="Arial" pitchFamily="34" charset="0"/>
              <a:buChar char="•"/>
            </a:pPr>
            <a:endParaRPr lang="en-US" dirty="0"/>
          </a:p>
          <a:p>
            <a:endParaRPr lang="en-US" dirty="0" smtClean="0"/>
          </a:p>
          <a:p>
            <a:endParaRPr lang="en-US" dirty="0"/>
          </a:p>
        </p:txBody>
      </p:sp>
      <p:sp>
        <p:nvSpPr>
          <p:cNvPr id="6" name="TextBox 5"/>
          <p:cNvSpPr txBox="1"/>
          <p:nvPr/>
        </p:nvSpPr>
        <p:spPr>
          <a:xfrm>
            <a:off x="1184423" y="4036043"/>
            <a:ext cx="7186324" cy="2031325"/>
          </a:xfrm>
          <a:prstGeom prst="rect">
            <a:avLst/>
          </a:prstGeom>
          <a:noFill/>
        </p:spPr>
        <p:txBody>
          <a:bodyPr wrap="square" rtlCol="0">
            <a:spAutoFit/>
          </a:bodyPr>
          <a:lstStyle/>
          <a:p>
            <a:r>
              <a:rPr lang="en-US" dirty="0" smtClean="0"/>
              <a:t>True or false: Opportunity costs are clearly depicted on accounting spreadsheets. </a:t>
            </a:r>
          </a:p>
          <a:p>
            <a:pPr marL="285750" indent="-285750">
              <a:buFont typeface="Arial" pitchFamily="34" charset="0"/>
              <a:buChar char="•"/>
            </a:pPr>
            <a:r>
              <a:rPr lang="en-US" dirty="0" smtClean="0"/>
              <a:t>True</a:t>
            </a:r>
          </a:p>
          <a:p>
            <a:pPr marL="285750" indent="-285750">
              <a:buFont typeface="Arial" pitchFamily="34" charset="0"/>
              <a:buChar char="•"/>
            </a:pPr>
            <a:r>
              <a:rPr lang="en-US" dirty="0" smtClean="0"/>
              <a:t>False</a:t>
            </a:r>
          </a:p>
          <a:p>
            <a:pPr marL="285750" indent="-285750">
              <a:buFont typeface="Arial" pitchFamily="34" charset="0"/>
              <a:buChar char="•"/>
            </a:pPr>
            <a:endParaRPr lang="en-US" dirty="0"/>
          </a:p>
          <a:p>
            <a:endParaRPr lang="en-US" dirty="0" smtClean="0"/>
          </a:p>
          <a:p>
            <a:endParaRPr lang="en-US" dirty="0"/>
          </a:p>
        </p:txBody>
      </p:sp>
    </p:spTree>
    <p:extLst>
      <p:ext uri="{BB962C8B-B14F-4D97-AF65-F5344CB8AC3E}">
        <p14:creationId xmlns:p14="http://schemas.microsoft.com/office/powerpoint/2010/main" val="39070756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iterate type="lt">
                                    <p:tmAbs val="0"/>
                                  </p:iterate>
                                  <p:childTnLst>
                                    <p:set>
                                      <p:cBhvr>
                                        <p:cTn id="8" dur="1" fill="hold">
                                          <p:stCondLst>
                                            <p:cond delay="0"/>
                                          </p:stCondLst>
                                        </p:cTn>
                                        <p:tgtEl>
                                          <p:spTgt spid="5">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5" presetClass="emph" presetSubtype="0" nodeType="clickEffect">
                                  <p:stCondLst>
                                    <p:cond delay="0"/>
                                  </p:stCondLst>
                                  <p:iterate type="lt">
                                    <p:tmAbs val="25"/>
                                  </p:iterate>
                                  <p:childTnLst>
                                    <p:set>
                                      <p:cBhvr override="childStyle">
                                        <p:cTn id="14" dur="indefinite"/>
                                        <p:tgtEl>
                                          <p:spTgt spid="5">
                                            <p:txEl>
                                              <p:pRg st="1" end="1"/>
                                            </p:txEl>
                                          </p:spTgt>
                                        </p:tgtEl>
                                        <p:attrNameLst>
                                          <p:attrName>style.fontWeight</p:attrName>
                                        </p:attrNameLst>
                                      </p:cBhvr>
                                      <p:to>
                                        <p:strVal val="bold"/>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childTnLst>
                                </p:cTn>
                              </p:par>
                              <p:par>
                                <p:cTn id="21" presetID="1" presetClass="entr" presetSubtype="0" fill="hold" nodeType="withEffect">
                                  <p:stCondLst>
                                    <p:cond delay="0"/>
                                  </p:stCondLst>
                                  <p:iterate type="lt">
                                    <p:tmAbs val="0"/>
                                  </p:iterate>
                                  <p:childTnLst>
                                    <p:set>
                                      <p:cBhvr>
                                        <p:cTn id="22"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5" presetClass="emph" presetSubtype="0" nodeType="clickEffect">
                                  <p:stCondLst>
                                    <p:cond delay="0"/>
                                  </p:stCondLst>
                                  <p:iterate type="lt">
                                    <p:tmAbs val="25"/>
                                  </p:iterate>
                                  <p:childTnLst>
                                    <p:set>
                                      <p:cBhvr override="childStyle">
                                        <p:cTn id="26" dur="indefinite"/>
                                        <p:tgtEl>
                                          <p:spTgt spid="6">
                                            <p:txEl>
                                              <p:pRg st="2" end="2"/>
                                            </p:txEl>
                                          </p:spTgt>
                                        </p:tgtEl>
                                        <p:attrNameLst>
                                          <p:attrName>style.fontWeight</p:attrName>
                                        </p:attrNameLst>
                                      </p:cBhvr>
                                      <p:to>
                                        <p:strVal val="bol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Consider This: Discussion </a:t>
            </a:r>
            <a:endParaRPr lang="en-US" sz="3200" dirty="0">
              <a:solidFill>
                <a:schemeClr val="bg1"/>
              </a:solidFill>
            </a:endParaRPr>
          </a:p>
        </p:txBody>
      </p:sp>
      <p:sp>
        <p:nvSpPr>
          <p:cNvPr id="5" name="TextBox 4"/>
          <p:cNvSpPr txBox="1"/>
          <p:nvPr/>
        </p:nvSpPr>
        <p:spPr>
          <a:xfrm>
            <a:off x="294572" y="1423764"/>
            <a:ext cx="8499804" cy="646331"/>
          </a:xfrm>
          <a:prstGeom prst="rect">
            <a:avLst/>
          </a:prstGeom>
          <a:noFill/>
        </p:spPr>
        <p:txBody>
          <a:bodyPr wrap="square" rtlCol="0">
            <a:spAutoFit/>
          </a:bodyPr>
          <a:lstStyle/>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1126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99021" y="2509933"/>
            <a:ext cx="7945958" cy="28033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69697113"/>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EHR Implementation </a:t>
            </a:r>
            <a:endParaRPr lang="en-US" sz="3200" dirty="0">
              <a:solidFill>
                <a:schemeClr val="bg1"/>
              </a:solidFill>
            </a:endParaRPr>
          </a:p>
        </p:txBody>
      </p:sp>
      <p:sp>
        <p:nvSpPr>
          <p:cNvPr id="5" name="TextBox 4"/>
          <p:cNvSpPr txBox="1"/>
          <p:nvPr/>
        </p:nvSpPr>
        <p:spPr>
          <a:xfrm>
            <a:off x="550505" y="1511559"/>
            <a:ext cx="8042989" cy="3693319"/>
          </a:xfrm>
          <a:prstGeom prst="rect">
            <a:avLst/>
          </a:prstGeom>
          <a:noFill/>
        </p:spPr>
        <p:txBody>
          <a:bodyPr wrap="square" rtlCol="0">
            <a:spAutoFit/>
          </a:bodyPr>
          <a:lstStyle/>
          <a:p>
            <a:pPr marL="285750" indent="-285750">
              <a:buFont typeface="Arial" pitchFamily="34" charset="0"/>
              <a:buChar char="•"/>
            </a:pPr>
            <a:r>
              <a:rPr lang="en-US" dirty="0" smtClean="0"/>
              <a:t>Fear and lack of management support often leads to implementation failure; effective leadership is essential during these processes</a:t>
            </a:r>
          </a:p>
          <a:p>
            <a:pPr marL="285750" indent="-285750">
              <a:buFont typeface="Arial" pitchFamily="34" charset="0"/>
              <a:buChar char="•"/>
            </a:pPr>
            <a:endParaRPr lang="en-US" dirty="0"/>
          </a:p>
          <a:p>
            <a:pPr marL="285750" indent="-285750">
              <a:buFont typeface="Arial" pitchFamily="34" charset="0"/>
              <a:buChar char="•"/>
            </a:pPr>
            <a:r>
              <a:rPr lang="en-US" dirty="0" smtClean="0"/>
              <a:t>The steering committee must identify champions from within the organization in all areas of the organization to drive enthusiasm and support among staff</a:t>
            </a:r>
          </a:p>
          <a:p>
            <a:pPr marL="285750" indent="-285750">
              <a:buFont typeface="Arial" pitchFamily="34" charset="0"/>
              <a:buChar char="•"/>
            </a:pPr>
            <a:endParaRPr lang="en-US" dirty="0"/>
          </a:p>
          <a:p>
            <a:pPr marL="285750" indent="-285750">
              <a:buFont typeface="Arial" pitchFamily="34" charset="0"/>
              <a:buChar char="•"/>
            </a:pPr>
            <a:r>
              <a:rPr lang="en-US" dirty="0" smtClean="0"/>
              <a:t>Once the EHR system is selected and it is time to rollout the system, the rollout consists of three phases: </a:t>
            </a:r>
          </a:p>
          <a:p>
            <a:pPr marL="800100" lvl="1" indent="-342900">
              <a:buFont typeface="+mj-lt"/>
              <a:buAutoNum type="arabicPeriod"/>
            </a:pPr>
            <a:r>
              <a:rPr lang="en-US" dirty="0" smtClean="0"/>
              <a:t>Organizational phase</a:t>
            </a:r>
          </a:p>
          <a:p>
            <a:pPr marL="800100" lvl="1" indent="-342900">
              <a:buFont typeface="+mj-lt"/>
              <a:buAutoNum type="arabicPeriod"/>
            </a:pPr>
            <a:r>
              <a:rPr lang="en-US" dirty="0" smtClean="0"/>
              <a:t>Training phase</a:t>
            </a:r>
          </a:p>
          <a:p>
            <a:pPr marL="800100" lvl="1" indent="-342900">
              <a:buFont typeface="+mj-lt"/>
              <a:buAutoNum type="arabicPeriod"/>
            </a:pPr>
            <a:r>
              <a:rPr lang="en-US" dirty="0" smtClean="0"/>
              <a:t>Operational phase</a:t>
            </a: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11147677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EHR Implementation </a:t>
            </a:r>
            <a:endParaRPr lang="en-US" sz="3200" dirty="0">
              <a:solidFill>
                <a:schemeClr val="bg1"/>
              </a:solidFill>
            </a:endParaRPr>
          </a:p>
        </p:txBody>
      </p:sp>
      <p:sp>
        <p:nvSpPr>
          <p:cNvPr id="5" name="TextBox 4"/>
          <p:cNvSpPr txBox="1"/>
          <p:nvPr/>
        </p:nvSpPr>
        <p:spPr>
          <a:xfrm>
            <a:off x="466530" y="1526401"/>
            <a:ext cx="8089641" cy="5078313"/>
          </a:xfrm>
          <a:prstGeom prst="rect">
            <a:avLst/>
          </a:prstGeom>
          <a:noFill/>
        </p:spPr>
        <p:txBody>
          <a:bodyPr wrap="square" rtlCol="0">
            <a:spAutoFit/>
          </a:bodyPr>
          <a:lstStyle/>
          <a:p>
            <a:pPr marL="285750" indent="-285750">
              <a:buFont typeface="Arial" pitchFamily="34" charset="0"/>
              <a:buChar char="•"/>
            </a:pPr>
            <a:r>
              <a:rPr lang="en-US" dirty="0" smtClean="0"/>
              <a:t>The organizational phase of the rollout entails all preparatory planning for installation of the EHR system</a:t>
            </a:r>
          </a:p>
          <a:p>
            <a:pPr marL="285750" indent="-285750">
              <a:buFont typeface="Arial" pitchFamily="34" charset="0"/>
              <a:buChar char="•"/>
            </a:pPr>
            <a:endParaRPr lang="en-US" dirty="0"/>
          </a:p>
          <a:p>
            <a:pPr marL="285750" indent="-285750">
              <a:buFont typeface="Arial" pitchFamily="34" charset="0"/>
              <a:buChar char="•"/>
            </a:pPr>
            <a:r>
              <a:rPr lang="en-US" dirty="0" smtClean="0"/>
              <a:t>The training phase focuses on comprehensive learning, </a:t>
            </a:r>
            <a:r>
              <a:rPr lang="en-US" dirty="0" smtClean="0"/>
              <a:t>fine-tuning</a:t>
            </a:r>
            <a:r>
              <a:rPr lang="en-US" dirty="0" smtClean="0"/>
              <a:t>, customizing, and testing of the EHR system</a:t>
            </a:r>
          </a:p>
          <a:p>
            <a:pPr marL="285750" indent="-285750">
              <a:buFont typeface="Arial" pitchFamily="34" charset="0"/>
              <a:buChar char="•"/>
            </a:pPr>
            <a:endParaRPr lang="en-US" dirty="0"/>
          </a:p>
          <a:p>
            <a:pPr marL="285750" indent="-285750">
              <a:buFont typeface="Arial" pitchFamily="34" charset="0"/>
              <a:buChar char="•"/>
            </a:pPr>
            <a:r>
              <a:rPr lang="en-US" dirty="0" smtClean="0"/>
              <a:t>Rollout ends with the operational phase; this phase includes the launching of the system and continual training while maintenance begins</a:t>
            </a:r>
          </a:p>
          <a:p>
            <a:pPr marL="285750" indent="-285750">
              <a:buFont typeface="Arial" pitchFamily="34" charset="0"/>
              <a:buChar char="•"/>
            </a:pPr>
            <a:endParaRPr lang="en-US" dirty="0"/>
          </a:p>
          <a:p>
            <a:pPr marL="285750" indent="-285750">
              <a:buFont typeface="Arial" pitchFamily="34" charset="0"/>
              <a:buChar char="•"/>
            </a:pPr>
            <a:r>
              <a:rPr lang="en-US" dirty="0" smtClean="0"/>
              <a:t>Prior to a go-live date extensive testing related to hardware, software, backup, networking, connectivity, and recovery are essential</a:t>
            </a:r>
          </a:p>
          <a:p>
            <a:pPr marL="285750" indent="-285750">
              <a:buFont typeface="Arial" pitchFamily="34" charset="0"/>
              <a:buChar char="•"/>
            </a:pPr>
            <a:endParaRPr lang="en-US" dirty="0"/>
          </a:p>
          <a:p>
            <a:pPr marL="285750" indent="-285750">
              <a:buFont typeface="Arial" pitchFamily="34" charset="0"/>
              <a:buChar char="•"/>
            </a:pPr>
            <a:r>
              <a:rPr lang="en-US" dirty="0" smtClean="0"/>
              <a:t>In preparation of </a:t>
            </a:r>
            <a:r>
              <a:rPr lang="en-US" dirty="0" smtClean="0"/>
              <a:t>go-live, </a:t>
            </a:r>
            <a:r>
              <a:rPr lang="en-US" dirty="0" smtClean="0"/>
              <a:t>many of </a:t>
            </a:r>
            <a:r>
              <a:rPr lang="en-US" dirty="0" smtClean="0"/>
              <a:t>the testing </a:t>
            </a:r>
            <a:r>
              <a:rPr lang="en-US" dirty="0" smtClean="0"/>
              <a:t>processes noted above occur in a test environment prior to facility-wide rollout</a:t>
            </a:r>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14939938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Consider This: Discussion </a:t>
            </a:r>
            <a:endParaRPr lang="en-US" sz="3200" dirty="0">
              <a:solidFill>
                <a:schemeClr val="bg1"/>
              </a:solidFill>
            </a:endParaRPr>
          </a:p>
        </p:txBody>
      </p:sp>
      <p:sp>
        <p:nvSpPr>
          <p:cNvPr id="5" name="TextBox 4"/>
          <p:cNvSpPr txBox="1"/>
          <p:nvPr/>
        </p:nvSpPr>
        <p:spPr>
          <a:xfrm>
            <a:off x="294572" y="1423764"/>
            <a:ext cx="8499804" cy="1200329"/>
          </a:xfrm>
          <a:prstGeom prst="rect">
            <a:avLst/>
          </a:prstGeom>
          <a:noFill/>
        </p:spPr>
        <p:txBody>
          <a:bodyPr wrap="square" rtlCol="0">
            <a:spAutoFit/>
          </a:bodyPr>
          <a:lstStyle/>
          <a:p>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2958" y="2624093"/>
            <a:ext cx="7703031" cy="25647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318205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Meaningful Use</a:t>
            </a:r>
            <a:endParaRPr lang="en-US" sz="3200" dirty="0">
              <a:solidFill>
                <a:schemeClr val="bg1"/>
              </a:solidFill>
            </a:endParaRPr>
          </a:p>
        </p:txBody>
      </p:sp>
      <p:sp>
        <p:nvSpPr>
          <p:cNvPr id="5" name="TextBox 4"/>
          <p:cNvSpPr txBox="1"/>
          <p:nvPr/>
        </p:nvSpPr>
        <p:spPr>
          <a:xfrm>
            <a:off x="475861" y="1772816"/>
            <a:ext cx="8052320" cy="5632311"/>
          </a:xfrm>
          <a:prstGeom prst="rect">
            <a:avLst/>
          </a:prstGeom>
          <a:noFill/>
        </p:spPr>
        <p:txBody>
          <a:bodyPr wrap="square" rtlCol="0">
            <a:spAutoFit/>
          </a:bodyPr>
          <a:lstStyle/>
          <a:p>
            <a:pPr marL="285750" indent="-285750">
              <a:buFont typeface="Arial" pitchFamily="34" charset="0"/>
              <a:buChar char="•"/>
            </a:pPr>
            <a:r>
              <a:rPr lang="en-US" dirty="0" smtClean="0"/>
              <a:t>Meaningful use conceptualizes effective communication and delivery of </a:t>
            </a:r>
            <a:r>
              <a:rPr lang="en-US" dirty="0" smtClean="0"/>
              <a:t>healthcare </a:t>
            </a:r>
            <a:r>
              <a:rPr lang="en-US" dirty="0" smtClean="0"/>
              <a:t>services as occurring through effective use of EHRs</a:t>
            </a:r>
          </a:p>
          <a:p>
            <a:pPr marL="285750" indent="-285750">
              <a:buFont typeface="Arial" pitchFamily="34" charset="0"/>
              <a:buChar char="•"/>
            </a:pPr>
            <a:endParaRPr lang="en-US" dirty="0"/>
          </a:p>
          <a:p>
            <a:pPr marL="285750" indent="-285750">
              <a:buFont typeface="Arial" pitchFamily="34" charset="0"/>
              <a:buChar char="•"/>
            </a:pPr>
            <a:r>
              <a:rPr lang="en-US" dirty="0" smtClean="0"/>
              <a:t>Meaningful use consists of three stages; the three stages of meaningful use focus on specified aspects of using EHR systems</a:t>
            </a:r>
          </a:p>
          <a:p>
            <a:pPr marL="285750" indent="-285750">
              <a:buFont typeface="Arial" pitchFamily="34" charset="0"/>
              <a:buChar char="•"/>
            </a:pPr>
            <a:endParaRPr lang="en-US" dirty="0"/>
          </a:p>
          <a:p>
            <a:pPr marL="285750" indent="-285750">
              <a:buFont typeface="Arial" pitchFamily="34" charset="0"/>
              <a:buChar char="•"/>
            </a:pPr>
            <a:r>
              <a:rPr lang="en-US" dirty="0" smtClean="0"/>
              <a:t>To receive incentive payments throughout the three stages of meaningful use, the hospital or eligible provider must: </a:t>
            </a:r>
          </a:p>
          <a:p>
            <a:pPr marL="742950" lvl="1" indent="-285750">
              <a:buFont typeface="Arial" pitchFamily="34" charset="0"/>
              <a:buChar char="•"/>
            </a:pPr>
            <a:r>
              <a:rPr lang="en-US" dirty="0" smtClean="0"/>
              <a:t>Meet guidelines of the Medicaid EHR Incentive Program or Medicare EHR Incentive Program</a:t>
            </a:r>
          </a:p>
          <a:p>
            <a:pPr marL="742950" lvl="1" indent="-285750">
              <a:buFont typeface="Arial" pitchFamily="34" charset="0"/>
              <a:buChar char="•"/>
            </a:pPr>
            <a:r>
              <a:rPr lang="en-US" dirty="0" smtClean="0"/>
              <a:t>Implement an EHR system</a:t>
            </a:r>
          </a:p>
          <a:p>
            <a:pPr marL="742950" lvl="1" indent="-285750">
              <a:buFont typeface="Arial" pitchFamily="34" charset="0"/>
              <a:buChar char="•"/>
            </a:pPr>
            <a:r>
              <a:rPr lang="en-US" dirty="0" smtClean="0"/>
              <a:t>Adopt an EHR system</a:t>
            </a:r>
          </a:p>
          <a:p>
            <a:pPr marL="742950" lvl="1" indent="-285750">
              <a:buFont typeface="Arial" pitchFamily="34" charset="0"/>
              <a:buChar char="•"/>
            </a:pPr>
            <a:r>
              <a:rPr lang="en-US" dirty="0" smtClean="0"/>
              <a:t>Upgrade an EHR system </a:t>
            </a:r>
          </a:p>
          <a:p>
            <a:pPr lvl="1"/>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369796889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4725423" cy="584775"/>
          </a:xfrm>
          <a:prstGeom prst="rect">
            <a:avLst/>
          </a:prstGeom>
          <a:noFill/>
        </p:spPr>
        <p:txBody>
          <a:bodyPr wrap="square" rtlCol="0">
            <a:spAutoFit/>
          </a:bodyPr>
          <a:lstStyle/>
          <a:p>
            <a:r>
              <a:rPr lang="en-US" sz="3200" dirty="0" smtClean="0">
                <a:solidFill>
                  <a:schemeClr val="bg1"/>
                </a:solidFill>
              </a:rPr>
              <a:t>Chapter Summary </a:t>
            </a:r>
            <a:endParaRPr lang="en-US" sz="3200" dirty="0">
              <a:solidFill>
                <a:schemeClr val="bg1"/>
              </a:solidFill>
            </a:endParaRPr>
          </a:p>
        </p:txBody>
      </p:sp>
      <p:sp>
        <p:nvSpPr>
          <p:cNvPr id="5" name="TextBox 4"/>
          <p:cNvSpPr txBox="1"/>
          <p:nvPr/>
        </p:nvSpPr>
        <p:spPr>
          <a:xfrm>
            <a:off x="457200" y="1423764"/>
            <a:ext cx="8210939" cy="7294305"/>
          </a:xfrm>
          <a:prstGeom prst="rect">
            <a:avLst/>
          </a:prstGeom>
          <a:noFill/>
        </p:spPr>
        <p:txBody>
          <a:bodyPr wrap="square" rtlCol="0">
            <a:spAutoFit/>
          </a:bodyPr>
          <a:lstStyle/>
          <a:p>
            <a:pPr marL="285750" indent="-285750">
              <a:buFont typeface="Arial" pitchFamily="34" charset="0"/>
              <a:buChar char="•"/>
            </a:pPr>
            <a:r>
              <a:rPr lang="en-US" dirty="0" smtClean="0"/>
              <a:t>Transitioning from paper health records to EHRs poses challenges; an effective transition requires thoughtful planning</a:t>
            </a:r>
          </a:p>
          <a:p>
            <a:pPr marL="285750" indent="-285750">
              <a:buFont typeface="Arial" pitchFamily="34" charset="0"/>
              <a:buChar char="•"/>
            </a:pPr>
            <a:endParaRPr lang="en-US" dirty="0"/>
          </a:p>
          <a:p>
            <a:pPr marL="285750" indent="-285750">
              <a:buFont typeface="Arial" pitchFamily="34" charset="0"/>
              <a:buChar char="•"/>
            </a:pPr>
            <a:r>
              <a:rPr lang="en-US" dirty="0" smtClean="0"/>
              <a:t>A </a:t>
            </a:r>
            <a:r>
              <a:rPr lang="en-US" dirty="0" smtClean="0"/>
              <a:t>healthcare </a:t>
            </a:r>
            <a:r>
              <a:rPr lang="en-US" dirty="0" smtClean="0"/>
              <a:t>organization must assess EHR readiness, form a steering committee, set goals, and establish a migration plan; this should be a cross-disciplinary approach </a:t>
            </a:r>
          </a:p>
          <a:p>
            <a:pPr marL="285750" indent="-285750">
              <a:buFont typeface="Arial" pitchFamily="34" charset="0"/>
              <a:buChar char="•"/>
            </a:pPr>
            <a:endParaRPr lang="en-US" dirty="0"/>
          </a:p>
          <a:p>
            <a:pPr marL="285750" indent="-285750">
              <a:buFont typeface="Arial" pitchFamily="34" charset="0"/>
              <a:buChar char="•"/>
            </a:pPr>
            <a:r>
              <a:rPr lang="en-US" dirty="0" smtClean="0"/>
              <a:t>A project manager provides essential leadership throughout EHR implementation </a:t>
            </a:r>
          </a:p>
          <a:p>
            <a:pPr marL="285750" indent="-285750">
              <a:buFont typeface="Arial" pitchFamily="34" charset="0"/>
              <a:buChar char="•"/>
            </a:pPr>
            <a:endParaRPr lang="en-US" dirty="0"/>
          </a:p>
          <a:p>
            <a:pPr marL="285750" indent="-285750">
              <a:buFont typeface="Arial" pitchFamily="34" charset="0"/>
              <a:buChar char="•"/>
            </a:pPr>
            <a:r>
              <a:rPr lang="en-US" dirty="0" smtClean="0"/>
              <a:t>The steering committee also conducts workflow analysis and cost-benefit analysis and shares findings with administration</a:t>
            </a:r>
          </a:p>
          <a:p>
            <a:pPr marL="285750" indent="-285750">
              <a:buFont typeface="Arial" pitchFamily="34" charset="0"/>
              <a:buChar char="•"/>
            </a:pPr>
            <a:endParaRPr lang="en-US" dirty="0"/>
          </a:p>
          <a:p>
            <a:pPr marL="285750" indent="-285750">
              <a:buFont typeface="Arial" pitchFamily="34" charset="0"/>
              <a:buChar char="•"/>
            </a:pPr>
            <a:r>
              <a:rPr lang="en-US" dirty="0" smtClean="0"/>
              <a:t>From here the steering committee views EHR demonstrations, assesses potential systems, and send RFPs to select group of vendors</a:t>
            </a:r>
          </a:p>
          <a:p>
            <a:pPr marL="285750" indent="-285750">
              <a:buFont typeface="Arial" pitchFamily="34" charset="0"/>
              <a:buChar char="•"/>
            </a:pPr>
            <a:endParaRPr lang="en-US" dirty="0"/>
          </a:p>
          <a:p>
            <a:pPr marL="285750" indent="-285750">
              <a:buFont typeface="Arial" pitchFamily="34" charset="0"/>
              <a:buChar char="•"/>
            </a:pPr>
            <a:r>
              <a:rPr lang="en-US" dirty="0" smtClean="0"/>
              <a:t>Careful formulation of rollout processes occurs to include an identified go-live date</a:t>
            </a:r>
          </a:p>
          <a:p>
            <a:pPr marL="285750" indent="-285750">
              <a:buFont typeface="Arial" pitchFamily="34" charset="0"/>
              <a:buChar char="•"/>
            </a:pPr>
            <a:endParaRPr lang="en-US" dirty="0"/>
          </a:p>
          <a:p>
            <a:pPr marL="285750" indent="-285750">
              <a:buFont typeface="Arial" pitchFamily="34" charset="0"/>
              <a:buChar char="•"/>
            </a:pPr>
            <a:r>
              <a:rPr lang="en-US" dirty="0" smtClean="0"/>
              <a:t>Internal champions are identified to foster engagement, buy-in, and support from staff to help ensure a smooth EHR implementation </a:t>
            </a:r>
          </a:p>
          <a:p>
            <a:pPr lvl="1"/>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0299831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HR_PPT_ChapterTtl_12.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3933761" y="306846"/>
            <a:ext cx="4627232" cy="830997"/>
          </a:xfrm>
          <a:prstGeom prst="rect">
            <a:avLst/>
          </a:prstGeom>
          <a:noFill/>
        </p:spPr>
        <p:txBody>
          <a:bodyPr wrap="square" rtlCol="0">
            <a:spAutoFit/>
          </a:bodyPr>
          <a:lstStyle/>
          <a:p>
            <a:pPr algn="ctr"/>
            <a:r>
              <a:rPr lang="en-US" sz="4800" dirty="0" smtClean="0">
                <a:solidFill>
                  <a:schemeClr val="bg1"/>
                </a:solidFill>
              </a:rPr>
              <a:t>Objectives</a:t>
            </a:r>
            <a:endParaRPr lang="en-US" sz="4800" dirty="0">
              <a:solidFill>
                <a:schemeClr val="bg1"/>
              </a:solidFill>
            </a:endParaRPr>
          </a:p>
        </p:txBody>
      </p:sp>
      <p:sp>
        <p:nvSpPr>
          <p:cNvPr id="4" name="TextBox 3"/>
          <p:cNvSpPr txBox="1"/>
          <p:nvPr/>
        </p:nvSpPr>
        <p:spPr>
          <a:xfrm>
            <a:off x="569167" y="1815086"/>
            <a:ext cx="7436498" cy="4801314"/>
          </a:xfrm>
          <a:prstGeom prst="rect">
            <a:avLst/>
          </a:prstGeom>
          <a:noFill/>
        </p:spPr>
        <p:txBody>
          <a:bodyPr wrap="square" rtlCol="0">
            <a:spAutoFit/>
          </a:bodyPr>
          <a:lstStyle/>
          <a:p>
            <a:pPr marL="285750" indent="-285750">
              <a:buFont typeface="Arial" pitchFamily="34" charset="0"/>
              <a:buChar char="•"/>
            </a:pPr>
            <a:r>
              <a:rPr lang="en-US" dirty="0" smtClean="0"/>
              <a:t>Define the goals of the Certification Commission for Health Information Technology. </a:t>
            </a:r>
          </a:p>
          <a:p>
            <a:pPr marL="285750" indent="-285750">
              <a:buFont typeface="Arial" pitchFamily="34" charset="0"/>
              <a:buChar char="•"/>
            </a:pPr>
            <a:r>
              <a:rPr lang="en-US" dirty="0" smtClean="0"/>
              <a:t>Explain the incentive criteria for electronic health record (EHR) systems developed by the Centers for Medicare and Medicaid Services. </a:t>
            </a:r>
          </a:p>
          <a:p>
            <a:pPr marL="285750" indent="-285750">
              <a:buFont typeface="Arial" pitchFamily="34" charset="0"/>
              <a:buChar char="•"/>
            </a:pPr>
            <a:r>
              <a:rPr lang="en-US" dirty="0" smtClean="0"/>
              <a:t>Describe how to assess a healthcare facility’s readiness for the implementation of an EHR system.</a:t>
            </a:r>
          </a:p>
          <a:p>
            <a:pPr marL="285750" indent="-285750">
              <a:buFont typeface="Arial" pitchFamily="34" charset="0"/>
              <a:buChar char="•"/>
            </a:pPr>
            <a:r>
              <a:rPr lang="en-US" dirty="0" smtClean="0"/>
              <a:t>Evaluate and create a healthcare facility’s goals for an EHR system.</a:t>
            </a:r>
          </a:p>
          <a:p>
            <a:pPr marL="285750" indent="-285750">
              <a:buFont typeface="Arial" pitchFamily="34" charset="0"/>
              <a:buChar char="•"/>
            </a:pPr>
            <a:r>
              <a:rPr lang="en-US" dirty="0" smtClean="0"/>
              <a:t>Examine an EHR migration plan. </a:t>
            </a:r>
          </a:p>
          <a:p>
            <a:pPr marL="285750" indent="-285750">
              <a:buFont typeface="Arial" pitchFamily="34" charset="0"/>
              <a:buChar char="•"/>
            </a:pPr>
            <a:r>
              <a:rPr lang="en-US" dirty="0" smtClean="0"/>
              <a:t>Explain the workflow analysis. </a:t>
            </a:r>
          </a:p>
          <a:p>
            <a:pPr marL="285750" indent="-285750">
              <a:buFont typeface="Arial" pitchFamily="34" charset="0"/>
              <a:buChar char="•"/>
            </a:pPr>
            <a:r>
              <a:rPr lang="en-US" dirty="0" smtClean="0"/>
              <a:t>Understand the total cost of ownership. </a:t>
            </a:r>
          </a:p>
          <a:p>
            <a:pPr marL="285750" indent="-285750">
              <a:buFont typeface="Arial" pitchFamily="34" charset="0"/>
              <a:buChar char="•"/>
            </a:pPr>
            <a:r>
              <a:rPr lang="en-US" dirty="0" smtClean="0"/>
              <a:t>Describe the evaluation process for EHR systems. </a:t>
            </a:r>
          </a:p>
          <a:p>
            <a:pPr marL="285750" indent="-285750">
              <a:buFont typeface="Arial" pitchFamily="34" charset="0"/>
              <a:buChar char="•"/>
            </a:pPr>
            <a:r>
              <a:rPr lang="en-US" dirty="0" smtClean="0"/>
              <a:t>Examine a request for proposal and an implementation plan. </a:t>
            </a:r>
          </a:p>
          <a:p>
            <a:pPr marL="285750" indent="-285750">
              <a:buFont typeface="Arial" pitchFamily="34" charset="0"/>
              <a:buChar char="•"/>
            </a:pPr>
            <a:r>
              <a:rPr lang="en-US" dirty="0" smtClean="0"/>
              <a:t>Assess stages of meaningful use.  </a:t>
            </a:r>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01551582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8205616"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457199" y="1573054"/>
            <a:ext cx="8343133" cy="4524315"/>
          </a:xfrm>
          <a:prstGeom prst="rect">
            <a:avLst/>
          </a:prstGeom>
          <a:noFill/>
        </p:spPr>
        <p:txBody>
          <a:bodyPr wrap="square" rtlCol="0">
            <a:spAutoFit/>
          </a:bodyPr>
          <a:lstStyle/>
          <a:p>
            <a:pPr marL="285750" indent="-285750">
              <a:buFont typeface="Arial" pitchFamily="34" charset="0"/>
              <a:buChar char="•"/>
            </a:pPr>
            <a:r>
              <a:rPr lang="en-US" dirty="0" smtClean="0"/>
              <a:t>The HITECH Act accelerated EHR implementation nationwide</a:t>
            </a:r>
          </a:p>
          <a:p>
            <a:pPr marL="285750" indent="-285750">
              <a:buFont typeface="Arial" pitchFamily="34" charset="0"/>
              <a:buChar char="•"/>
            </a:pPr>
            <a:endParaRPr lang="en-US" dirty="0"/>
          </a:p>
          <a:p>
            <a:pPr marL="285750" indent="-285750">
              <a:buFont typeface="Arial" pitchFamily="34" charset="0"/>
              <a:buChar char="•"/>
            </a:pPr>
            <a:r>
              <a:rPr lang="en-US" dirty="0" smtClean="0"/>
              <a:t>Hospitals and eligible providers seeking meaningful use incentive payments must implement an EHR system certified by the Office of the National </a:t>
            </a:r>
            <a:r>
              <a:rPr lang="en-US" dirty="0" smtClean="0"/>
              <a:t>Coordinator–Authorized </a:t>
            </a:r>
            <a:r>
              <a:rPr lang="en-US" dirty="0" smtClean="0"/>
              <a:t>Testing and Certification Bodies (</a:t>
            </a:r>
            <a:r>
              <a:rPr lang="en-US" dirty="0" err="1"/>
              <a:t>ONC</a:t>
            </a:r>
            <a:r>
              <a:rPr lang="en-US" dirty="0"/>
              <a:t>–</a:t>
            </a:r>
            <a:r>
              <a:rPr lang="en-US" dirty="0" err="1"/>
              <a:t>ATCB</a:t>
            </a:r>
            <a:r>
              <a:rPr lang="en-US" dirty="0" smtClean="0"/>
              <a:t>)</a:t>
            </a:r>
          </a:p>
          <a:p>
            <a:pPr marL="285750" indent="-285750">
              <a:buFont typeface="Arial" pitchFamily="34" charset="0"/>
              <a:buChar char="•"/>
            </a:pPr>
            <a:endParaRPr lang="en-US" dirty="0"/>
          </a:p>
          <a:p>
            <a:pPr marL="285750" indent="-285750">
              <a:buFont typeface="Arial" pitchFamily="34" charset="0"/>
              <a:buChar char="•"/>
            </a:pPr>
            <a:r>
              <a:rPr lang="en-US" dirty="0" smtClean="0"/>
              <a:t>The Certification Commission on Health Information Technology (CCHIT) is a </a:t>
            </a:r>
            <a:r>
              <a:rPr lang="en-US" dirty="0" err="1"/>
              <a:t>ONC</a:t>
            </a:r>
            <a:r>
              <a:rPr lang="en-US" dirty="0"/>
              <a:t>–</a:t>
            </a:r>
            <a:r>
              <a:rPr lang="en-US" dirty="0" err="1"/>
              <a:t>ATCB</a:t>
            </a:r>
            <a:r>
              <a:rPr lang="en-US" dirty="0"/>
              <a:t> </a:t>
            </a:r>
            <a:r>
              <a:rPr lang="en-US" dirty="0" smtClean="0"/>
              <a:t>that developed rigorous processes to examine functionality, interoperability, and security of EHR systems</a:t>
            </a:r>
          </a:p>
          <a:p>
            <a:pPr marL="285750" indent="-285750">
              <a:buFont typeface="Arial" pitchFamily="34" charset="0"/>
              <a:buChar char="•"/>
            </a:pPr>
            <a:endParaRPr lang="en-US" dirty="0"/>
          </a:p>
          <a:p>
            <a:pPr marL="285750" indent="-285750">
              <a:buFont typeface="Arial" pitchFamily="34" charset="0"/>
              <a:buChar char="•"/>
            </a:pPr>
            <a:r>
              <a:rPr lang="en-US" dirty="0" smtClean="0"/>
              <a:t>Initial steps in implementing an EHR system include: </a:t>
            </a:r>
          </a:p>
          <a:p>
            <a:pPr marL="742950" lvl="1" indent="-285750">
              <a:buFont typeface="Arial" pitchFamily="34" charset="0"/>
              <a:buChar char="•"/>
            </a:pPr>
            <a:r>
              <a:rPr lang="en-US" dirty="0" smtClean="0"/>
              <a:t>Assessing readiness</a:t>
            </a:r>
          </a:p>
          <a:p>
            <a:pPr marL="742950" lvl="1" indent="-285750">
              <a:buFont typeface="Arial" pitchFamily="34" charset="0"/>
              <a:buChar char="•"/>
            </a:pPr>
            <a:r>
              <a:rPr lang="en-US" dirty="0" smtClean="0"/>
              <a:t>Setting goals</a:t>
            </a:r>
          </a:p>
          <a:p>
            <a:pPr marL="742950" lvl="1" indent="-285750">
              <a:buFont typeface="Arial" pitchFamily="34" charset="0"/>
              <a:buChar char="•"/>
            </a:pPr>
            <a:r>
              <a:rPr lang="en-US" dirty="0" smtClean="0"/>
              <a:t>Establishing a steering committee</a:t>
            </a:r>
          </a:p>
          <a:p>
            <a:pPr marL="742950" lvl="1" indent="-285750">
              <a:buFont typeface="Arial" pitchFamily="34" charset="0"/>
              <a:buChar char="•"/>
            </a:pPr>
            <a:r>
              <a:rPr lang="en-US" dirty="0" smtClean="0"/>
              <a:t>Assigning a project manager</a:t>
            </a:r>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42420195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1" y="306846"/>
            <a:ext cx="8074987"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466531" y="1531912"/>
            <a:ext cx="8378889" cy="4801314"/>
          </a:xfrm>
          <a:prstGeom prst="rect">
            <a:avLst/>
          </a:prstGeom>
          <a:noFill/>
        </p:spPr>
        <p:txBody>
          <a:bodyPr wrap="square" rtlCol="0">
            <a:spAutoFit/>
          </a:bodyPr>
          <a:lstStyle/>
          <a:p>
            <a:pPr marL="285750" indent="-285750">
              <a:buFont typeface="Arial" pitchFamily="34" charset="0"/>
              <a:buChar char="•"/>
            </a:pPr>
            <a:r>
              <a:rPr lang="en-US" dirty="0" smtClean="0"/>
              <a:t>Organizational readiness prior to EHR implementation must be understood</a:t>
            </a:r>
          </a:p>
          <a:p>
            <a:pPr marL="285750" indent="-285750">
              <a:buFont typeface="Arial" pitchFamily="34" charset="0"/>
              <a:buChar char="•"/>
            </a:pPr>
            <a:endParaRPr lang="en-US" dirty="0"/>
          </a:p>
          <a:p>
            <a:pPr marL="285750" indent="-285750">
              <a:buFont typeface="Arial" pitchFamily="34" charset="0"/>
              <a:buChar char="•"/>
            </a:pPr>
            <a:r>
              <a:rPr lang="en-US" dirty="0" smtClean="0"/>
              <a:t>The following types of resources require consideration: </a:t>
            </a:r>
          </a:p>
          <a:p>
            <a:pPr marL="742950" lvl="1" indent="-285750">
              <a:buFont typeface="Arial" pitchFamily="34" charset="0"/>
              <a:buChar char="•"/>
            </a:pPr>
            <a:r>
              <a:rPr lang="en-US" dirty="0" smtClean="0"/>
              <a:t>Capabilities of existing clinical, financial, and administrative computer applications </a:t>
            </a:r>
          </a:p>
          <a:p>
            <a:pPr marL="742950" lvl="1" indent="-285750">
              <a:buFont typeface="Arial" pitchFamily="34" charset="0"/>
              <a:buChar char="•"/>
            </a:pPr>
            <a:r>
              <a:rPr lang="en-US" dirty="0" smtClean="0"/>
              <a:t>Staffing resources available to support existing applications</a:t>
            </a:r>
          </a:p>
          <a:p>
            <a:pPr marL="285750" indent="-285750">
              <a:buFont typeface="Arial" pitchFamily="34" charset="0"/>
              <a:buChar char="•"/>
            </a:pPr>
            <a:endParaRPr lang="en-US" dirty="0"/>
          </a:p>
          <a:p>
            <a:pPr marL="285750" indent="-285750">
              <a:buFont typeface="Arial" pitchFamily="34" charset="0"/>
              <a:buChar char="•"/>
            </a:pPr>
            <a:r>
              <a:rPr lang="en-US" dirty="0" smtClean="0"/>
              <a:t>The following reporting needs are accounted for: </a:t>
            </a:r>
          </a:p>
          <a:p>
            <a:pPr marL="742950" lvl="1" indent="-285750">
              <a:buFont typeface="Arial" pitchFamily="34" charset="0"/>
              <a:buChar char="•"/>
            </a:pPr>
            <a:r>
              <a:rPr lang="en-US" dirty="0" smtClean="0"/>
              <a:t>Hospital utilization</a:t>
            </a:r>
          </a:p>
          <a:p>
            <a:pPr marL="742950" lvl="1" indent="-285750">
              <a:buFont typeface="Arial" pitchFamily="34" charset="0"/>
              <a:buChar char="•"/>
            </a:pPr>
            <a:r>
              <a:rPr lang="en-US" dirty="0" smtClean="0"/>
              <a:t>Gross patient revenue</a:t>
            </a:r>
          </a:p>
          <a:p>
            <a:pPr marL="742950" lvl="1" indent="-285750">
              <a:buFont typeface="Arial" pitchFamily="34" charset="0"/>
              <a:buChar char="•"/>
            </a:pPr>
            <a:r>
              <a:rPr lang="en-US" dirty="0" smtClean="0"/>
              <a:t>Emergency visits</a:t>
            </a:r>
          </a:p>
          <a:p>
            <a:pPr marL="285750" indent="-285750">
              <a:buFont typeface="Arial" pitchFamily="34" charset="0"/>
              <a:buChar char="•"/>
            </a:pPr>
            <a:endParaRPr lang="en-US" dirty="0"/>
          </a:p>
          <a:p>
            <a:pPr marL="285750" indent="-285750">
              <a:buFont typeface="Arial" pitchFamily="34" charset="0"/>
              <a:buChar char="•"/>
            </a:pPr>
            <a:r>
              <a:rPr lang="en-US" dirty="0" smtClean="0"/>
              <a:t>Cultural considerations related to change management and process improvement are evaluated early in the process of implementing an EHR system</a:t>
            </a:r>
          </a:p>
          <a:p>
            <a:pPr marL="285750" indent="-285750">
              <a:buFont typeface="Arial" pitchFamily="34" charset="0"/>
              <a:buChar char="•"/>
            </a:pPr>
            <a:endParaRPr lang="en-US" dirty="0"/>
          </a:p>
          <a:p>
            <a:pPr marL="285750" indent="-285750">
              <a:buFont typeface="Arial" pitchFamily="34" charset="0"/>
              <a:buChar char="•"/>
            </a:pPr>
            <a:r>
              <a:rPr lang="en-US" dirty="0" smtClean="0"/>
              <a:t>A facility must appreciate the distinction between implementation and adoption </a:t>
            </a:r>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191411971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8298922"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569167" y="1720840"/>
            <a:ext cx="8231166" cy="3416320"/>
          </a:xfrm>
          <a:prstGeom prst="rect">
            <a:avLst/>
          </a:prstGeom>
          <a:noFill/>
        </p:spPr>
        <p:txBody>
          <a:bodyPr wrap="square" rtlCol="0">
            <a:spAutoFit/>
          </a:bodyPr>
          <a:lstStyle/>
          <a:p>
            <a:pPr marL="285750" indent="-285750">
              <a:buFont typeface="Arial" pitchFamily="34" charset="0"/>
              <a:buChar char="•"/>
            </a:pPr>
            <a:r>
              <a:rPr lang="en-US" dirty="0" smtClean="0"/>
              <a:t>After readiness is assessed, the organization must identify and establish goals related to an EHR system and the value it may bring the organization </a:t>
            </a:r>
          </a:p>
          <a:p>
            <a:pPr marL="285750" indent="-285750">
              <a:buFont typeface="Arial" pitchFamily="34" charset="0"/>
              <a:buChar char="•"/>
            </a:pPr>
            <a:endParaRPr lang="en-US" dirty="0"/>
          </a:p>
          <a:p>
            <a:pPr marL="285750" indent="-285750">
              <a:buFont typeface="Arial" pitchFamily="34" charset="0"/>
              <a:buChar char="•"/>
            </a:pPr>
            <a:r>
              <a:rPr lang="en-US" dirty="0" smtClean="0"/>
              <a:t>Goals vary somewhat from organization to organization</a:t>
            </a:r>
          </a:p>
          <a:p>
            <a:pPr marL="285750" indent="-285750">
              <a:buFont typeface="Arial" pitchFamily="34" charset="0"/>
              <a:buChar char="•"/>
            </a:pPr>
            <a:endParaRPr lang="en-US" dirty="0"/>
          </a:p>
          <a:p>
            <a:pPr marL="285750" indent="-285750">
              <a:buFont typeface="Arial" pitchFamily="34" charset="0"/>
              <a:buChar char="•"/>
            </a:pPr>
            <a:r>
              <a:rPr lang="en-US" dirty="0" smtClean="0"/>
              <a:t>At a minimum, many goals stem from the following objectives: </a:t>
            </a:r>
          </a:p>
          <a:p>
            <a:pPr marL="742950" lvl="1" indent="-285750">
              <a:buFont typeface="Arial" pitchFamily="34" charset="0"/>
              <a:buChar char="•"/>
            </a:pPr>
            <a:r>
              <a:rPr lang="en-US" dirty="0" smtClean="0"/>
              <a:t>Improved quality of care</a:t>
            </a:r>
          </a:p>
          <a:p>
            <a:pPr marL="742950" lvl="1" indent="-285750">
              <a:buFont typeface="Arial" pitchFamily="34" charset="0"/>
              <a:buChar char="•"/>
            </a:pPr>
            <a:r>
              <a:rPr lang="en-US" dirty="0" smtClean="0"/>
              <a:t>Increased revenue</a:t>
            </a:r>
          </a:p>
          <a:p>
            <a:pPr marL="742950" lvl="1" indent="-285750">
              <a:buFont typeface="Arial" pitchFamily="34" charset="0"/>
              <a:buChar char="•"/>
            </a:pPr>
            <a:r>
              <a:rPr lang="en-US" dirty="0" smtClean="0"/>
              <a:t>Improved operational efficiency</a:t>
            </a:r>
          </a:p>
          <a:p>
            <a:pPr marL="742950" lvl="1" indent="-285750">
              <a:buFont typeface="Arial" pitchFamily="34" charset="0"/>
              <a:buChar char="•"/>
            </a:pPr>
            <a:r>
              <a:rPr lang="en-US" dirty="0" smtClean="0"/>
              <a:t>Supervised compliance </a:t>
            </a:r>
            <a:endParaRPr lang="en-US" dirty="0"/>
          </a:p>
          <a:p>
            <a:pPr marL="742950" lvl="1" indent="-285750">
              <a:buFont typeface="Arial" pitchFamily="34" charset="0"/>
              <a:buChar char="•"/>
            </a:pPr>
            <a:r>
              <a:rPr lang="en-US" dirty="0" smtClean="0"/>
              <a:t>Improved reporting </a:t>
            </a:r>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75866072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7664440"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475861" y="1610376"/>
            <a:ext cx="8324472" cy="5355312"/>
          </a:xfrm>
          <a:prstGeom prst="rect">
            <a:avLst/>
          </a:prstGeom>
          <a:noFill/>
        </p:spPr>
        <p:txBody>
          <a:bodyPr wrap="square" rtlCol="0">
            <a:spAutoFit/>
          </a:bodyPr>
          <a:lstStyle/>
          <a:p>
            <a:pPr marL="285750" indent="-285750">
              <a:buFont typeface="Arial" pitchFamily="34" charset="0"/>
              <a:buChar char="•"/>
            </a:pPr>
            <a:r>
              <a:rPr lang="en-US" dirty="0" smtClean="0"/>
              <a:t>An internal cross-disciplinary steering committee is established to work on the EHR implementation project</a:t>
            </a:r>
          </a:p>
          <a:p>
            <a:pPr marL="285750" indent="-285750">
              <a:buFont typeface="Arial" pitchFamily="34" charset="0"/>
              <a:buChar char="•"/>
            </a:pPr>
            <a:endParaRPr lang="en-US" dirty="0"/>
          </a:p>
          <a:p>
            <a:pPr marL="285750" indent="-285750">
              <a:buFont typeface="Arial" pitchFamily="34" charset="0"/>
              <a:buChar char="•"/>
            </a:pPr>
            <a:r>
              <a:rPr lang="en-US" dirty="0" smtClean="0"/>
              <a:t>A typical steering committee is comprised of:</a:t>
            </a:r>
          </a:p>
          <a:p>
            <a:pPr marL="742950" lvl="1" indent="-285750">
              <a:buFont typeface="Arial" pitchFamily="34" charset="0"/>
              <a:buChar char="•"/>
            </a:pPr>
            <a:r>
              <a:rPr lang="en-US" dirty="0" smtClean="0"/>
              <a:t>Clinicians</a:t>
            </a:r>
          </a:p>
          <a:p>
            <a:pPr marL="742950" lvl="1" indent="-285750">
              <a:buFont typeface="Arial" pitchFamily="34" charset="0"/>
              <a:buChar char="•"/>
            </a:pPr>
            <a:r>
              <a:rPr lang="en-US" dirty="0" smtClean="0"/>
              <a:t>Health information professionals</a:t>
            </a:r>
          </a:p>
          <a:p>
            <a:pPr marL="742950" lvl="1" indent="-285750">
              <a:buFont typeface="Arial" pitchFamily="34" charset="0"/>
              <a:buChar char="•"/>
            </a:pPr>
            <a:r>
              <a:rPr lang="en-US" dirty="0" smtClean="0"/>
              <a:t>Administrators</a:t>
            </a:r>
          </a:p>
          <a:p>
            <a:pPr marL="742950" lvl="1" indent="-285750">
              <a:buFont typeface="Arial" pitchFamily="34" charset="0"/>
              <a:buChar char="•"/>
            </a:pPr>
            <a:r>
              <a:rPr lang="en-US" dirty="0" smtClean="0"/>
              <a:t>Financial staff</a:t>
            </a:r>
          </a:p>
          <a:p>
            <a:pPr marL="742950" lvl="1" indent="-285750">
              <a:buFont typeface="Arial" pitchFamily="34" charset="0"/>
              <a:buChar char="•"/>
            </a:pPr>
            <a:r>
              <a:rPr lang="en-US" dirty="0" smtClean="0"/>
              <a:t>Other relevant staff members</a:t>
            </a:r>
          </a:p>
          <a:p>
            <a:pPr marL="285750" indent="-285750">
              <a:buFont typeface="Arial" pitchFamily="34" charset="0"/>
              <a:buChar char="•"/>
            </a:pPr>
            <a:endParaRPr lang="en-US" dirty="0"/>
          </a:p>
          <a:p>
            <a:pPr marL="285750" indent="-285750">
              <a:buFont typeface="Arial" pitchFamily="34" charset="0"/>
              <a:buChar char="•"/>
            </a:pPr>
            <a:r>
              <a:rPr lang="en-US" dirty="0" smtClean="0"/>
              <a:t>This committee comes to a consensus regarding needed infrastructure changes necessary for EHR implementation as well as identify steps that help ensure successful migration to an EHR</a:t>
            </a:r>
          </a:p>
          <a:p>
            <a:pPr marL="285750" indent="-285750">
              <a:buFont typeface="Arial" pitchFamily="34" charset="0"/>
              <a:buChar char="•"/>
            </a:pPr>
            <a:endParaRPr lang="en-US" dirty="0"/>
          </a:p>
          <a:p>
            <a:pPr marL="285750" indent="-285750">
              <a:buFont typeface="Arial" pitchFamily="34" charset="0"/>
              <a:buChar char="•"/>
            </a:pPr>
            <a:r>
              <a:rPr lang="en-US" dirty="0" smtClean="0"/>
              <a:t>Ongoing and consistent meeting times are established and include meetings prior to and during implementation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20561002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EHR_PPT_Top Bar_orange.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3" name="TextBox 2"/>
          <p:cNvSpPr txBox="1"/>
          <p:nvPr/>
        </p:nvSpPr>
        <p:spPr>
          <a:xfrm>
            <a:off x="294572" y="306846"/>
            <a:ext cx="7543142" cy="584775"/>
          </a:xfrm>
          <a:prstGeom prst="rect">
            <a:avLst/>
          </a:prstGeom>
          <a:noFill/>
        </p:spPr>
        <p:txBody>
          <a:bodyPr wrap="square" rtlCol="0">
            <a:spAutoFit/>
          </a:bodyPr>
          <a:lstStyle/>
          <a:p>
            <a:r>
              <a:rPr lang="en-US" sz="3200" dirty="0" smtClean="0">
                <a:solidFill>
                  <a:schemeClr val="bg1"/>
                </a:solidFill>
              </a:rPr>
              <a:t>Initial Steps in Implementing an EHR System</a:t>
            </a:r>
            <a:endParaRPr lang="en-US" sz="3200" dirty="0">
              <a:solidFill>
                <a:schemeClr val="bg1"/>
              </a:solidFill>
            </a:endParaRPr>
          </a:p>
        </p:txBody>
      </p:sp>
      <p:sp>
        <p:nvSpPr>
          <p:cNvPr id="5" name="TextBox 4"/>
          <p:cNvSpPr txBox="1"/>
          <p:nvPr/>
        </p:nvSpPr>
        <p:spPr>
          <a:xfrm>
            <a:off x="466531" y="1423764"/>
            <a:ext cx="7996334" cy="5909310"/>
          </a:xfrm>
          <a:prstGeom prst="rect">
            <a:avLst/>
          </a:prstGeom>
          <a:noFill/>
        </p:spPr>
        <p:txBody>
          <a:bodyPr wrap="square" rtlCol="0">
            <a:spAutoFit/>
          </a:bodyPr>
          <a:lstStyle/>
          <a:p>
            <a:pPr marL="285750" indent="-285750">
              <a:buFont typeface="Arial" pitchFamily="34" charset="0"/>
              <a:buChar char="•"/>
            </a:pPr>
            <a:r>
              <a:rPr lang="en-US" dirty="0" smtClean="0"/>
              <a:t>Assigning a project manager is the next logical step for an organization; options include hiring an internal or external project manager</a:t>
            </a:r>
          </a:p>
          <a:p>
            <a:pPr marL="285750" indent="-285750">
              <a:buFont typeface="Arial" pitchFamily="34" charset="0"/>
              <a:buChar char="•"/>
            </a:pPr>
            <a:endParaRPr lang="en-US" dirty="0"/>
          </a:p>
          <a:p>
            <a:pPr marL="285750" indent="-285750">
              <a:buFont typeface="Arial" pitchFamily="34" charset="0"/>
              <a:buChar char="•"/>
            </a:pPr>
            <a:r>
              <a:rPr lang="en-US" dirty="0" smtClean="0"/>
              <a:t>Considerations related to an internal project manager:</a:t>
            </a:r>
          </a:p>
          <a:p>
            <a:pPr marL="742950" lvl="1" indent="-285750">
              <a:buFont typeface="Arial" pitchFamily="34" charset="0"/>
              <a:buChar char="•"/>
            </a:pPr>
            <a:r>
              <a:rPr lang="en-US" dirty="0" smtClean="0"/>
              <a:t>Individual understands the organizational culture and structure</a:t>
            </a:r>
          </a:p>
          <a:p>
            <a:pPr marL="742950" lvl="1" indent="-285750">
              <a:buFont typeface="Arial" pitchFamily="34" charset="0"/>
              <a:buChar char="•"/>
            </a:pPr>
            <a:r>
              <a:rPr lang="en-US" dirty="0" smtClean="0"/>
              <a:t>Individual has vested interest in implementation success</a:t>
            </a:r>
          </a:p>
          <a:p>
            <a:pPr marL="742950" lvl="1" indent="-285750">
              <a:buFont typeface="Arial" pitchFamily="34" charset="0"/>
              <a:buChar char="•"/>
            </a:pPr>
            <a:r>
              <a:rPr lang="en-US" dirty="0" smtClean="0"/>
              <a:t>Individual is on-site and readily available</a:t>
            </a:r>
          </a:p>
          <a:p>
            <a:pPr marL="742950" lvl="1" indent="-285750">
              <a:buFont typeface="Arial" pitchFamily="34" charset="0"/>
              <a:buChar char="•"/>
            </a:pPr>
            <a:r>
              <a:rPr lang="en-US" dirty="0" smtClean="0"/>
              <a:t>One risk is that the individual may lack objectivity in decision-making</a:t>
            </a:r>
          </a:p>
          <a:p>
            <a:pPr marL="285750" indent="-285750">
              <a:buFont typeface="Arial" pitchFamily="34" charset="0"/>
              <a:buChar char="•"/>
            </a:pPr>
            <a:endParaRPr lang="en-US" dirty="0"/>
          </a:p>
          <a:p>
            <a:pPr marL="285750" indent="-285750">
              <a:buFont typeface="Arial" pitchFamily="34" charset="0"/>
              <a:buChar char="•"/>
            </a:pPr>
            <a:r>
              <a:rPr lang="en-US" dirty="0" smtClean="0"/>
              <a:t>Considerations related to an external project manager: </a:t>
            </a:r>
          </a:p>
          <a:p>
            <a:pPr marL="742950" lvl="1" indent="-285750">
              <a:buFont typeface="Arial" pitchFamily="34" charset="0"/>
              <a:buChar char="•"/>
            </a:pPr>
            <a:r>
              <a:rPr lang="en-US" dirty="0" smtClean="0"/>
              <a:t>Individual is neutral and objective</a:t>
            </a:r>
          </a:p>
          <a:p>
            <a:pPr marL="742950" lvl="1" indent="-285750">
              <a:buFont typeface="Arial" pitchFamily="34" charset="0"/>
              <a:buChar char="•"/>
            </a:pPr>
            <a:r>
              <a:rPr lang="en-US" dirty="0" smtClean="0"/>
              <a:t>One risk is that the individual will have to spend extensive time learning the culture, structure, and stakeholders</a:t>
            </a:r>
          </a:p>
          <a:p>
            <a:pPr marL="285750" indent="-285750">
              <a:buFont typeface="Arial" pitchFamily="34" charset="0"/>
              <a:buChar char="•"/>
            </a:pPr>
            <a:endParaRPr lang="en-US" dirty="0"/>
          </a:p>
          <a:p>
            <a:pPr marL="285750" indent="-285750">
              <a:buFont typeface="Arial" pitchFamily="34" charset="0"/>
              <a:buChar char="•"/>
            </a:pPr>
            <a:r>
              <a:rPr lang="en-US" dirty="0" smtClean="0"/>
              <a:t>Necessary qualities of a project manager: </a:t>
            </a:r>
          </a:p>
          <a:p>
            <a:pPr marL="742950" lvl="1" indent="-285750">
              <a:buFont typeface="Arial" pitchFamily="34" charset="0"/>
              <a:buChar char="•"/>
            </a:pPr>
            <a:r>
              <a:rPr lang="en-US" dirty="0" smtClean="0"/>
              <a:t>Effective in communication, facilitation, negotiation, leadership delegation, and follow-up</a:t>
            </a:r>
          </a:p>
          <a:p>
            <a:pPr marL="742950" lvl="1" indent="-285750">
              <a:buFont typeface="Arial" pitchFamily="34" charset="0"/>
              <a:buChar char="•"/>
            </a:pPr>
            <a:r>
              <a:rPr lang="en-US" dirty="0" smtClean="0"/>
              <a:t>Should understand </a:t>
            </a:r>
            <a:r>
              <a:rPr lang="en-US" dirty="0" smtClean="0"/>
              <a:t>healthcare </a:t>
            </a:r>
            <a:r>
              <a:rPr lang="en-US" dirty="0" smtClean="0"/>
              <a:t>and clinical information </a:t>
            </a:r>
          </a:p>
          <a:p>
            <a:pPr marL="285750" indent="-285750">
              <a:buFont typeface="Arial" pitchFamily="34" charset="0"/>
              <a:buChar char="•"/>
            </a:pPr>
            <a:endParaRPr lang="en-US" dirty="0"/>
          </a:p>
          <a:p>
            <a:pPr marL="285750" indent="-285750">
              <a:buFont typeface="Arial" pitchFamily="34" charset="0"/>
              <a:buChar char="•"/>
            </a:pPr>
            <a:endParaRPr lang="en-US" dirty="0" smtClean="0"/>
          </a:p>
          <a:p>
            <a:pPr marL="285750" indent="-285750">
              <a:buFont typeface="Arial" pitchFamily="34" charset="0"/>
              <a:buChar char="•"/>
            </a:pPr>
            <a:endParaRPr lang="en-US" dirty="0" smtClean="0"/>
          </a:p>
        </p:txBody>
      </p:sp>
    </p:spTree>
    <p:extLst>
      <p:ext uri="{BB962C8B-B14F-4D97-AF65-F5344CB8AC3E}">
        <p14:creationId xmlns:p14="http://schemas.microsoft.com/office/powerpoint/2010/main" val="1627578896"/>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4695</TotalTime>
  <Words>2580</Words>
  <Application>Microsoft Office PowerPoint</Application>
  <PresentationFormat>On-screen Show (4:3)</PresentationFormat>
  <Paragraphs>404</Paragraphs>
  <Slides>36</Slides>
  <Notes>30</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EMC Publishing, LLC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Jaana Bykonich</dc:creator>
  <cp:lastModifiedBy>Stephanie Schempp</cp:lastModifiedBy>
  <cp:revision>613</cp:revision>
  <dcterms:created xsi:type="dcterms:W3CDTF">2013-08-27T15:08:49Z</dcterms:created>
  <dcterms:modified xsi:type="dcterms:W3CDTF">2014-05-27T20:37:55Z</dcterms:modified>
</cp:coreProperties>
</file>