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1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Customer Ratings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Outdoor Designs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Price</c:v>
                </c:pt>
                <c:pt idx="1">
                  <c:v>Design</c:v>
                </c:pt>
                <c:pt idx="2">
                  <c:v>Safety</c:v>
                </c:pt>
                <c:pt idx="3">
                  <c:v>Durability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4.8</c:v>
                </c:pt>
                <c:pt idx="1">
                  <c:v>4.9000000000000004</c:v>
                </c:pt>
                <c:pt idx="2">
                  <c:v>4.8</c:v>
                </c:pt>
                <c:pt idx="3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Competitor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Price</c:v>
                </c:pt>
                <c:pt idx="1">
                  <c:v>Design</c:v>
                </c:pt>
                <c:pt idx="2">
                  <c:v>Safety</c:v>
                </c:pt>
                <c:pt idx="3">
                  <c:v>Durability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3.5</c:v>
                </c:pt>
                <c:pt idx="2">
                  <c:v>4.2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Competitor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Price</c:v>
                </c:pt>
                <c:pt idx="1">
                  <c:v>Design</c:v>
                </c:pt>
                <c:pt idx="2">
                  <c:v>Safety</c:v>
                </c:pt>
                <c:pt idx="3">
                  <c:v>Durability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2.5</c:v>
                </c:pt>
                <c:pt idx="1">
                  <c:v>2.9</c:v>
                </c:pt>
                <c:pt idx="2">
                  <c:v>3.9</c:v>
                </c:pt>
                <c:pt idx="3">
                  <c:v>3.8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8025272"/>
        <c:axId val="328020176"/>
      </c:barChart>
      <c:catAx>
        <c:axId val="32802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020176"/>
        <c:crosses val="autoZero"/>
        <c:auto val="1"/>
        <c:lblAlgn val="ctr"/>
        <c:lblOffset val="100"/>
        <c:noMultiLvlLbl val="0"/>
      </c:catAx>
      <c:valAx>
        <c:axId val="32802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02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 w="25400" cap="rnd" cmpd="thinThick">
      <a:solidFill>
        <a:schemeClr val="accent1"/>
      </a:solidFill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76448-7953-4E37-A2C4-1DAE0835A9A7}" type="doc">
      <dgm:prSet loTypeId="urn:microsoft.com/office/officeart/2005/8/layout/pyramid1" loCatId="pyramid" qsTypeId="urn:microsoft.com/office/officeart/2005/8/quickstyle/3d9" qsCatId="3D" csTypeId="urn:microsoft.com/office/officeart/2005/8/colors/accent1_2" csCatId="accent1" phldr="1"/>
      <dgm:spPr/>
    </dgm:pt>
    <dgm:pt modelId="{98E9BAA7-0915-4EF6-9903-AE5F4F71B599}">
      <dgm:prSet phldrT="[Text]"/>
      <dgm:spPr/>
      <dgm:t>
        <a:bodyPr/>
        <a:lstStyle/>
        <a:p>
          <a:r>
            <a:rPr lang="en-US" dirty="0" smtClean="0"/>
            <a:t>Lightness</a:t>
          </a:r>
          <a:endParaRPr lang="en-US" dirty="0"/>
        </a:p>
      </dgm:t>
    </dgm:pt>
    <dgm:pt modelId="{84F9311F-0593-4112-A2D2-DF7E7EC17DD4}" type="parTrans" cxnId="{E0AA34AA-4870-4805-AFA1-78F79C8140E7}">
      <dgm:prSet/>
      <dgm:spPr/>
      <dgm:t>
        <a:bodyPr/>
        <a:lstStyle/>
        <a:p>
          <a:endParaRPr lang="en-US"/>
        </a:p>
      </dgm:t>
    </dgm:pt>
    <dgm:pt modelId="{DD920829-1D34-4D0C-B047-9B61CCC99AA6}" type="sibTrans" cxnId="{E0AA34AA-4870-4805-AFA1-78F79C8140E7}">
      <dgm:prSet/>
      <dgm:spPr/>
      <dgm:t>
        <a:bodyPr/>
        <a:lstStyle/>
        <a:p>
          <a:endParaRPr lang="en-US"/>
        </a:p>
      </dgm:t>
    </dgm:pt>
    <dgm:pt modelId="{6FB139F2-4A2C-4B76-ACB9-0CF85AD8243A}">
      <dgm:prSet phldrT="[Text]"/>
      <dgm:spPr/>
      <dgm:t>
        <a:bodyPr/>
        <a:lstStyle/>
        <a:p>
          <a:r>
            <a:rPr lang="en-US" dirty="0" smtClean="0"/>
            <a:t>Strength</a:t>
          </a:r>
          <a:endParaRPr lang="en-US" dirty="0"/>
        </a:p>
      </dgm:t>
    </dgm:pt>
    <dgm:pt modelId="{E0327510-2C16-4463-979E-4A4F3BEE7960}" type="parTrans" cxnId="{DBDA6E6F-491B-4A12-9E9F-5D749C83E1BD}">
      <dgm:prSet/>
      <dgm:spPr/>
      <dgm:t>
        <a:bodyPr/>
        <a:lstStyle/>
        <a:p>
          <a:endParaRPr lang="en-US"/>
        </a:p>
      </dgm:t>
    </dgm:pt>
    <dgm:pt modelId="{83200A0B-F334-455E-83BB-CADA0BCEB9D8}" type="sibTrans" cxnId="{DBDA6E6F-491B-4A12-9E9F-5D749C83E1BD}">
      <dgm:prSet/>
      <dgm:spPr/>
      <dgm:t>
        <a:bodyPr/>
        <a:lstStyle/>
        <a:p>
          <a:endParaRPr lang="en-US"/>
        </a:p>
      </dgm:t>
    </dgm:pt>
    <dgm:pt modelId="{AC08989E-468F-4979-9E2B-01032B91C5D7}">
      <dgm:prSet phldrT="[Text]"/>
      <dgm:spPr/>
      <dgm:t>
        <a:bodyPr/>
        <a:lstStyle/>
        <a:p>
          <a:r>
            <a:rPr lang="en-US" dirty="0" smtClean="0"/>
            <a:t>Stability</a:t>
          </a:r>
          <a:endParaRPr lang="en-US" dirty="0"/>
        </a:p>
      </dgm:t>
    </dgm:pt>
    <dgm:pt modelId="{FA2C1461-CB15-4341-8A1E-789FEF8C5C0D}" type="parTrans" cxnId="{901EA9D1-4621-4654-9E66-0C7869887953}">
      <dgm:prSet/>
      <dgm:spPr/>
      <dgm:t>
        <a:bodyPr/>
        <a:lstStyle/>
        <a:p>
          <a:endParaRPr lang="en-US"/>
        </a:p>
      </dgm:t>
    </dgm:pt>
    <dgm:pt modelId="{ED92DD5F-4FA4-46F4-8119-9AFCD068DAB4}" type="sibTrans" cxnId="{901EA9D1-4621-4654-9E66-0C7869887953}">
      <dgm:prSet/>
      <dgm:spPr/>
      <dgm:t>
        <a:bodyPr/>
        <a:lstStyle/>
        <a:p>
          <a:endParaRPr lang="en-US"/>
        </a:p>
      </dgm:t>
    </dgm:pt>
    <dgm:pt modelId="{A4FD8FD4-63E3-4359-B82C-93C4EDCCB69A}" type="pres">
      <dgm:prSet presAssocID="{CA376448-7953-4E37-A2C4-1DAE0835A9A7}" presName="Name0" presStyleCnt="0">
        <dgm:presLayoutVars>
          <dgm:dir/>
          <dgm:animLvl val="lvl"/>
          <dgm:resizeHandles val="exact"/>
        </dgm:presLayoutVars>
      </dgm:prSet>
      <dgm:spPr/>
    </dgm:pt>
    <dgm:pt modelId="{0EC2FA26-5600-472F-AF73-94E0F14FB83D}" type="pres">
      <dgm:prSet presAssocID="{98E9BAA7-0915-4EF6-9903-AE5F4F71B599}" presName="Name8" presStyleCnt="0"/>
      <dgm:spPr/>
    </dgm:pt>
    <dgm:pt modelId="{190CEECF-BED5-42E5-9E21-4F2E2C6FB85B}" type="pres">
      <dgm:prSet presAssocID="{98E9BAA7-0915-4EF6-9903-AE5F4F71B59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2BC33-A9EE-4842-9197-302C6DFB2C6E}" type="pres">
      <dgm:prSet presAssocID="{98E9BAA7-0915-4EF6-9903-AE5F4F71B5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40C34-E19B-40E7-AB14-061488A6BB2B}" type="pres">
      <dgm:prSet presAssocID="{6FB139F2-4A2C-4B76-ACB9-0CF85AD8243A}" presName="Name8" presStyleCnt="0"/>
      <dgm:spPr/>
    </dgm:pt>
    <dgm:pt modelId="{6661067E-F9DD-4C90-BB78-0222F56B6F18}" type="pres">
      <dgm:prSet presAssocID="{6FB139F2-4A2C-4B76-ACB9-0CF85AD8243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8C81B-1E07-4C50-9E79-8E24169EAB3D}" type="pres">
      <dgm:prSet presAssocID="{6FB139F2-4A2C-4B76-ACB9-0CF85AD824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1E3C6-53E5-4192-956C-0F7912E6F012}" type="pres">
      <dgm:prSet presAssocID="{AC08989E-468F-4979-9E2B-01032B91C5D7}" presName="Name8" presStyleCnt="0"/>
      <dgm:spPr/>
    </dgm:pt>
    <dgm:pt modelId="{D8042078-D1FB-4416-85FA-081AAC4BB5BB}" type="pres">
      <dgm:prSet presAssocID="{AC08989E-468F-4979-9E2B-01032B91C5D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32DCF-F66F-4222-888E-E04CFC858645}" type="pres">
      <dgm:prSet presAssocID="{AC08989E-468F-4979-9E2B-01032B91C5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EA9D1-4621-4654-9E66-0C7869887953}" srcId="{CA376448-7953-4E37-A2C4-1DAE0835A9A7}" destId="{AC08989E-468F-4979-9E2B-01032B91C5D7}" srcOrd="2" destOrd="0" parTransId="{FA2C1461-CB15-4341-8A1E-789FEF8C5C0D}" sibTransId="{ED92DD5F-4FA4-46F4-8119-9AFCD068DAB4}"/>
    <dgm:cxn modelId="{DBDA6E6F-491B-4A12-9E9F-5D749C83E1BD}" srcId="{CA376448-7953-4E37-A2C4-1DAE0835A9A7}" destId="{6FB139F2-4A2C-4B76-ACB9-0CF85AD8243A}" srcOrd="1" destOrd="0" parTransId="{E0327510-2C16-4463-979E-4A4F3BEE7960}" sibTransId="{83200A0B-F334-455E-83BB-CADA0BCEB9D8}"/>
    <dgm:cxn modelId="{8F9031A3-23C3-4AE6-9986-8166466C6C2F}" type="presOf" srcId="{98E9BAA7-0915-4EF6-9903-AE5F4F71B599}" destId="{190CEECF-BED5-42E5-9E21-4F2E2C6FB85B}" srcOrd="0" destOrd="0" presId="urn:microsoft.com/office/officeart/2005/8/layout/pyramid1"/>
    <dgm:cxn modelId="{79A747C9-29F0-4CC9-AD5D-66FE54202728}" type="presOf" srcId="{98E9BAA7-0915-4EF6-9903-AE5F4F71B599}" destId="{BD12BC33-A9EE-4842-9197-302C6DFB2C6E}" srcOrd="1" destOrd="0" presId="urn:microsoft.com/office/officeart/2005/8/layout/pyramid1"/>
    <dgm:cxn modelId="{25A9831D-B6D0-43ED-AD8D-FBBCCA163ABA}" type="presOf" srcId="{CA376448-7953-4E37-A2C4-1DAE0835A9A7}" destId="{A4FD8FD4-63E3-4359-B82C-93C4EDCCB69A}" srcOrd="0" destOrd="0" presId="urn:microsoft.com/office/officeart/2005/8/layout/pyramid1"/>
    <dgm:cxn modelId="{A4B1AB6B-380C-4EDA-91FC-E6C79E6AF20E}" type="presOf" srcId="{AC08989E-468F-4979-9E2B-01032B91C5D7}" destId="{5B032DCF-F66F-4222-888E-E04CFC858645}" srcOrd="1" destOrd="0" presId="urn:microsoft.com/office/officeart/2005/8/layout/pyramid1"/>
    <dgm:cxn modelId="{197ABFCC-CA27-4761-9315-3ACC97B13DDE}" type="presOf" srcId="{6FB139F2-4A2C-4B76-ACB9-0CF85AD8243A}" destId="{21F8C81B-1E07-4C50-9E79-8E24169EAB3D}" srcOrd="1" destOrd="0" presId="urn:microsoft.com/office/officeart/2005/8/layout/pyramid1"/>
    <dgm:cxn modelId="{E30C472C-8A7A-44D8-9FB6-260E14872E94}" type="presOf" srcId="{AC08989E-468F-4979-9E2B-01032B91C5D7}" destId="{D8042078-D1FB-4416-85FA-081AAC4BB5BB}" srcOrd="0" destOrd="0" presId="urn:microsoft.com/office/officeart/2005/8/layout/pyramid1"/>
    <dgm:cxn modelId="{E0AA34AA-4870-4805-AFA1-78F79C8140E7}" srcId="{CA376448-7953-4E37-A2C4-1DAE0835A9A7}" destId="{98E9BAA7-0915-4EF6-9903-AE5F4F71B599}" srcOrd="0" destOrd="0" parTransId="{84F9311F-0593-4112-A2D2-DF7E7EC17DD4}" sibTransId="{DD920829-1D34-4D0C-B047-9B61CCC99AA6}"/>
    <dgm:cxn modelId="{2CF35994-B3B4-42E3-966D-F2FC945B0384}" type="presOf" srcId="{6FB139F2-4A2C-4B76-ACB9-0CF85AD8243A}" destId="{6661067E-F9DD-4C90-BB78-0222F56B6F18}" srcOrd="0" destOrd="0" presId="urn:microsoft.com/office/officeart/2005/8/layout/pyramid1"/>
    <dgm:cxn modelId="{4AAE4DD2-1522-40F2-8B16-AD1D2FC6D64E}" type="presParOf" srcId="{A4FD8FD4-63E3-4359-B82C-93C4EDCCB69A}" destId="{0EC2FA26-5600-472F-AF73-94E0F14FB83D}" srcOrd="0" destOrd="0" presId="urn:microsoft.com/office/officeart/2005/8/layout/pyramid1"/>
    <dgm:cxn modelId="{FC15D58D-9910-49D1-89FF-8A1E94E8BFCC}" type="presParOf" srcId="{0EC2FA26-5600-472F-AF73-94E0F14FB83D}" destId="{190CEECF-BED5-42E5-9E21-4F2E2C6FB85B}" srcOrd="0" destOrd="0" presId="urn:microsoft.com/office/officeart/2005/8/layout/pyramid1"/>
    <dgm:cxn modelId="{EAF49082-D1AC-416D-95F0-D1A297E39D44}" type="presParOf" srcId="{0EC2FA26-5600-472F-AF73-94E0F14FB83D}" destId="{BD12BC33-A9EE-4842-9197-302C6DFB2C6E}" srcOrd="1" destOrd="0" presId="urn:microsoft.com/office/officeart/2005/8/layout/pyramid1"/>
    <dgm:cxn modelId="{61DB7AEF-E44B-4C17-A6AE-1261AA2DF598}" type="presParOf" srcId="{A4FD8FD4-63E3-4359-B82C-93C4EDCCB69A}" destId="{DBC40C34-E19B-40E7-AB14-061488A6BB2B}" srcOrd="1" destOrd="0" presId="urn:microsoft.com/office/officeart/2005/8/layout/pyramid1"/>
    <dgm:cxn modelId="{22273EAA-CA04-456C-9FD4-1614215D14F1}" type="presParOf" srcId="{DBC40C34-E19B-40E7-AB14-061488A6BB2B}" destId="{6661067E-F9DD-4C90-BB78-0222F56B6F18}" srcOrd="0" destOrd="0" presId="urn:microsoft.com/office/officeart/2005/8/layout/pyramid1"/>
    <dgm:cxn modelId="{26D6036B-8B7C-4106-A710-E14C701421B4}" type="presParOf" srcId="{DBC40C34-E19B-40E7-AB14-061488A6BB2B}" destId="{21F8C81B-1E07-4C50-9E79-8E24169EAB3D}" srcOrd="1" destOrd="0" presId="urn:microsoft.com/office/officeart/2005/8/layout/pyramid1"/>
    <dgm:cxn modelId="{7F097144-BED3-4851-AB4C-B5F222548A2A}" type="presParOf" srcId="{A4FD8FD4-63E3-4359-B82C-93C4EDCCB69A}" destId="{34B1E3C6-53E5-4192-956C-0F7912E6F012}" srcOrd="2" destOrd="0" presId="urn:microsoft.com/office/officeart/2005/8/layout/pyramid1"/>
    <dgm:cxn modelId="{A16BFE04-1AD6-4C38-83B6-58209773E86B}" type="presParOf" srcId="{34B1E3C6-53E5-4192-956C-0F7912E6F012}" destId="{D8042078-D1FB-4416-85FA-081AAC4BB5BB}" srcOrd="0" destOrd="0" presId="urn:microsoft.com/office/officeart/2005/8/layout/pyramid1"/>
    <dgm:cxn modelId="{FC2D8C48-0FDF-46AA-B888-9FBB4D9FA2EB}" type="presParOf" srcId="{34B1E3C6-53E5-4192-956C-0F7912E6F012}" destId="{5B032DCF-F66F-4222-888E-E04CFC8586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CEECF-BED5-42E5-9E21-4F2E2C6FB85B}">
      <dsp:nvSpPr>
        <dsp:cNvPr id="0" name=""/>
        <dsp:cNvSpPr/>
      </dsp:nvSpPr>
      <dsp:spPr>
        <a:xfrm>
          <a:off x="1665719" y="0"/>
          <a:ext cx="1665719" cy="1307557"/>
        </a:xfrm>
        <a:prstGeom prst="trapezoid">
          <a:avLst>
            <a:gd name="adj" fmla="val 636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Lightness</a:t>
          </a:r>
          <a:endParaRPr lang="en-US" sz="3300" kern="1200" dirty="0"/>
        </a:p>
      </dsp:txBody>
      <dsp:txXfrm>
        <a:off x="1665719" y="0"/>
        <a:ext cx="1665719" cy="1307557"/>
      </dsp:txXfrm>
    </dsp:sp>
    <dsp:sp modelId="{6661067E-F9DD-4C90-BB78-0222F56B6F18}">
      <dsp:nvSpPr>
        <dsp:cNvPr id="0" name=""/>
        <dsp:cNvSpPr/>
      </dsp:nvSpPr>
      <dsp:spPr>
        <a:xfrm>
          <a:off x="832859" y="1307557"/>
          <a:ext cx="3331438" cy="1307557"/>
        </a:xfrm>
        <a:prstGeom prst="trapezoid">
          <a:avLst>
            <a:gd name="adj" fmla="val 636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Strength</a:t>
          </a:r>
          <a:endParaRPr lang="en-US" sz="3300" kern="1200" dirty="0"/>
        </a:p>
      </dsp:txBody>
      <dsp:txXfrm>
        <a:off x="1415861" y="1307557"/>
        <a:ext cx="2165434" cy="1307557"/>
      </dsp:txXfrm>
    </dsp:sp>
    <dsp:sp modelId="{D8042078-D1FB-4416-85FA-081AAC4BB5BB}">
      <dsp:nvSpPr>
        <dsp:cNvPr id="0" name=""/>
        <dsp:cNvSpPr/>
      </dsp:nvSpPr>
      <dsp:spPr>
        <a:xfrm>
          <a:off x="0" y="2615114"/>
          <a:ext cx="4997157" cy="1307557"/>
        </a:xfrm>
        <a:prstGeom prst="trapezoid">
          <a:avLst>
            <a:gd name="adj" fmla="val 636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Stability</a:t>
          </a:r>
          <a:endParaRPr lang="en-US" sz="3300" kern="1200" dirty="0"/>
        </a:p>
      </dsp:txBody>
      <dsp:txXfrm>
        <a:off x="874502" y="2615114"/>
        <a:ext cx="3248152" cy="1307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A108D-767E-42C9-9BE4-E6F56682538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15ED-5E13-406A-AE59-69AC6DA6E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15ED-5E13-406A-AE59-69AC6DA6E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8" y="0"/>
            <a:ext cx="12234346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2511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2511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100" y="1871132"/>
            <a:ext cx="6817444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100" y="3657597"/>
            <a:ext cx="681744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312" y="5037663"/>
            <a:ext cx="897701" cy="279400"/>
          </a:xfrm>
        </p:spPr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3099" y="5037663"/>
            <a:ext cx="5215993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9233" y="5037663"/>
            <a:ext cx="551311" cy="279400"/>
          </a:xfrm>
        </p:spPr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522131"/>
            <a:ext cx="68174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68032" y="-524933"/>
            <a:ext cx="18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246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4" name="Picture 13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6" name="Picture 15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9" y="4815415"/>
            <a:ext cx="961216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1699" y="1041400"/>
            <a:ext cx="10108604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739" y="5382153"/>
            <a:ext cx="9612169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4" name="Picture 13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" name="Picture 16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208" y="982132"/>
            <a:ext cx="9595231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208" y="4343400"/>
            <a:ext cx="9595231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533" y="4140199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7" name="Picture 16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89" y="982132"/>
            <a:ext cx="929882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9" y="4343400"/>
            <a:ext cx="961216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9" y="3352800"/>
            <a:ext cx="8841504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237" y="87996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3028" y="2827870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533" y="4140199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0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3" name="Picture 12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5" name="Picture 14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40" y="3308581"/>
            <a:ext cx="96121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9" y="4777381"/>
            <a:ext cx="96121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7" name="Picture 16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89" y="982132"/>
            <a:ext cx="9298820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9" y="4529667"/>
            <a:ext cx="961217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95740" y="3640667"/>
            <a:ext cx="961217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237" y="87996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3028" y="259926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533" y="3429000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34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6" name="Picture 15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8" name="Picture 17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9" y="982132"/>
            <a:ext cx="9612169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8" y="4470400"/>
            <a:ext cx="961217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95739" y="3632200"/>
            <a:ext cx="961217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800" b="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533" y="3429000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71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5" name="Picture 14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8" name="Picture 17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533" y="2421466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4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5" name="Picture 14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9" name="Picture 18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1700" y="982132"/>
            <a:ext cx="1891388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736" y="982132"/>
            <a:ext cx="7434961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6199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7" name="Picture 16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533" y="2421466"/>
            <a:ext cx="9409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5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4" name="Picture 13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8" name="Picture 17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594" y="1752606"/>
            <a:ext cx="8160813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592" y="3846052"/>
            <a:ext cx="816081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3248" y="3710585"/>
            <a:ext cx="81655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5" name="Picture 14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8" name="Picture 17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738" y="2556931"/>
            <a:ext cx="4724042" cy="3318936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80" y="2556932"/>
            <a:ext cx="4717158" cy="331893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96533" y="2421466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7" name="Picture 16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81" y="2658533"/>
            <a:ext cx="443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738" y="3243263"/>
            <a:ext cx="4724042" cy="263260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873" y="2667000"/>
            <a:ext cx="444456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81" y="3243263"/>
            <a:ext cx="4717158" cy="263260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533" y="2421466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0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3" name="Picture 12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6" name="Picture 15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533" y="2421466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7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1" name="Picture 10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8" name="Picture 17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4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5" name="Picture 14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3" name="Picture 22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148" y="1388534"/>
            <a:ext cx="371942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079" y="982132"/>
            <a:ext cx="5470891" cy="4893735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148" y="3031065"/>
            <a:ext cx="3719424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533" y="2912533"/>
            <a:ext cx="35154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740" y="0"/>
            <a:ext cx="12233148" cy="6856214"/>
            <a:chOff x="-15736" y="0"/>
            <a:chExt cx="12229962" cy="6856214"/>
          </a:xfrm>
        </p:grpSpPr>
        <p:pic>
          <p:nvPicPr>
            <p:cNvPr id="14" name="Picture 13" descr="HD-PanelCont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9" name="Picture 18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 descr="HDRibbonContent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07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6" y="1883832"/>
            <a:ext cx="624344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736" y="3255432"/>
            <a:ext cx="624344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8096940" y="1041400"/>
            <a:ext cx="3064145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739" y="982133"/>
            <a:ext cx="96036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8" y="2556932"/>
            <a:ext cx="9603697" cy="331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9761" y="5969000"/>
            <a:ext cx="160061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63CF75-F1D5-4783-A95C-D73069B821D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738" y="5969000"/>
            <a:ext cx="730780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6599" y="5969000"/>
            <a:ext cx="5428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CDC926-62A5-4F90-B3CD-6BA8E901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Watercraft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9547"/>
            <a:ext cx="9144000" cy="1655762"/>
          </a:xfrm>
        </p:spPr>
        <p:txBody>
          <a:bodyPr/>
          <a:lstStyle/>
          <a:p>
            <a:r>
              <a:rPr lang="en-US" dirty="0" smtClean="0"/>
              <a:t>Outdoor 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69" y="3647804"/>
            <a:ext cx="4280262" cy="32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7" y="757050"/>
            <a:ext cx="9603697" cy="1303867"/>
          </a:xfrm>
        </p:spPr>
        <p:txBody>
          <a:bodyPr/>
          <a:lstStyle/>
          <a:p>
            <a:r>
              <a:rPr lang="en-US" dirty="0" smtClean="0"/>
              <a:t>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Solo</a:t>
            </a:r>
          </a:p>
          <a:p>
            <a:r>
              <a:rPr lang="en-US" sz="3200" dirty="0" smtClean="0"/>
              <a:t>Tandem</a:t>
            </a:r>
          </a:p>
          <a:p>
            <a:r>
              <a:rPr lang="en-US" sz="3200" dirty="0" smtClean="0"/>
              <a:t>Inflatable</a:t>
            </a:r>
          </a:p>
          <a:p>
            <a:r>
              <a:rPr lang="en-US" sz="3200" dirty="0" smtClean="0"/>
              <a:t>Wood</a:t>
            </a:r>
          </a:p>
          <a:p>
            <a:r>
              <a:rPr lang="en-US" sz="3200" dirty="0" smtClean="0"/>
              <a:t>Whitewater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422857"/>
              </p:ext>
            </p:extLst>
          </p:nvPr>
        </p:nvGraphicFramePr>
        <p:xfrm>
          <a:off x="5092503" y="2060917"/>
          <a:ext cx="4997157" cy="392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9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 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10’ to 18’ lengths</a:t>
            </a:r>
          </a:p>
          <a:p>
            <a:r>
              <a:rPr lang="en-US" sz="2400" dirty="0" smtClean="0"/>
              <a:t>15 to 40 lbs.</a:t>
            </a:r>
          </a:p>
          <a:p>
            <a:r>
              <a:rPr lang="en-US" sz="2400" dirty="0" smtClean="0"/>
              <a:t>Materials</a:t>
            </a:r>
          </a:p>
          <a:p>
            <a:pPr lvl="1"/>
            <a:r>
              <a:rPr lang="en-US" sz="2000" dirty="0" smtClean="0"/>
              <a:t>Fiberglass</a:t>
            </a:r>
          </a:p>
          <a:p>
            <a:pPr lvl="1"/>
            <a:r>
              <a:rPr lang="en-US" sz="2000" dirty="0" smtClean="0"/>
              <a:t>Wood plank</a:t>
            </a:r>
          </a:p>
          <a:p>
            <a:pPr lvl="1"/>
            <a:r>
              <a:rPr lang="en-US" sz="2000" dirty="0" smtClean="0"/>
              <a:t>Carbon</a:t>
            </a:r>
          </a:p>
          <a:p>
            <a:r>
              <a:rPr lang="en-US" sz="2400" dirty="0" smtClean="0"/>
              <a:t>Speed &amp; efficiency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81512"/>
              </p:ext>
            </p:extLst>
          </p:nvPr>
        </p:nvGraphicFramePr>
        <p:xfrm>
          <a:off x="4847199" y="2754093"/>
          <a:ext cx="6052236" cy="27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412"/>
                <a:gridCol w="2017412"/>
                <a:gridCol w="2017412"/>
              </a:tblGrid>
              <a:tr h="7049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Most Popular Solo Models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262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Length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Glider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12’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lbs.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Rollalong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 lbs.</a:t>
                      </a:r>
                      <a:endParaRPr lang="en-US" sz="2000" dirty="0"/>
                    </a:p>
                  </a:txBody>
                  <a:tcPr/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Freedom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 lbs.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Tandem 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15’ to 18’ lengths</a:t>
            </a:r>
          </a:p>
          <a:p>
            <a:r>
              <a:rPr lang="en-US" sz="2400" dirty="0" smtClean="0"/>
              <a:t>40 to 65lbs.</a:t>
            </a:r>
          </a:p>
          <a:p>
            <a:r>
              <a:rPr lang="en-US" sz="2400" dirty="0" smtClean="0"/>
              <a:t>Materials</a:t>
            </a:r>
          </a:p>
          <a:p>
            <a:pPr lvl="1"/>
            <a:r>
              <a:rPr lang="en-US" sz="2000" dirty="0" smtClean="0"/>
              <a:t>Fiberglass</a:t>
            </a:r>
          </a:p>
          <a:p>
            <a:pPr lvl="1"/>
            <a:r>
              <a:rPr lang="en-US" sz="2000" dirty="0" smtClean="0"/>
              <a:t>Wood plank</a:t>
            </a:r>
          </a:p>
          <a:p>
            <a:pPr lvl="1"/>
            <a:r>
              <a:rPr lang="en-US" sz="2000" dirty="0" smtClean="0"/>
              <a:t>Carbon</a:t>
            </a:r>
          </a:p>
          <a:p>
            <a:r>
              <a:rPr lang="en-US" dirty="0" smtClean="0"/>
              <a:t>Speed &amp; capacity</a:t>
            </a:r>
            <a:r>
              <a:rPr lang="en-US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53525"/>
              </p:ext>
            </p:extLst>
          </p:nvPr>
        </p:nvGraphicFramePr>
        <p:xfrm>
          <a:off x="4640380" y="2796296"/>
          <a:ext cx="6052236" cy="27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412"/>
                <a:gridCol w="2017412"/>
                <a:gridCol w="2017412"/>
              </a:tblGrid>
              <a:tr h="7049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Most Popular Tandem Models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262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Length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Scout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16’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lbs.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Lewis &amp; Clark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56 lbs.</a:t>
                      </a:r>
                      <a:endParaRPr lang="en-US" sz="2000" dirty="0"/>
                    </a:p>
                  </a:txBody>
                  <a:tcPr/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Camper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4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Inflatable Boats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15’ to 18’ lengths</a:t>
            </a:r>
          </a:p>
          <a:p>
            <a:r>
              <a:rPr lang="en-US" sz="2400" dirty="0" smtClean="0"/>
              <a:t>15 to 45 lbs.</a:t>
            </a:r>
          </a:p>
          <a:p>
            <a:r>
              <a:rPr lang="en-US" sz="2400" dirty="0" smtClean="0"/>
              <a:t>Materials</a:t>
            </a:r>
          </a:p>
          <a:p>
            <a:pPr lvl="1"/>
            <a:r>
              <a:rPr lang="en-US" sz="2000" dirty="0" err="1" smtClean="0"/>
              <a:t>LightFab</a:t>
            </a:r>
            <a:endParaRPr lang="en-US" sz="2000" dirty="0" smtClean="0"/>
          </a:p>
          <a:p>
            <a:pPr lvl="1"/>
            <a:r>
              <a:rPr lang="en-US" sz="2000" dirty="0" smtClean="0"/>
              <a:t>Rubber coated</a:t>
            </a:r>
          </a:p>
          <a:p>
            <a:pPr lvl="1"/>
            <a:r>
              <a:rPr lang="en-US" sz="2000" dirty="0" err="1" smtClean="0"/>
              <a:t>Drybag</a:t>
            </a:r>
            <a:r>
              <a:rPr lang="en-US" sz="2000" dirty="0" smtClean="0"/>
              <a:t> included</a:t>
            </a:r>
          </a:p>
          <a:p>
            <a:r>
              <a:rPr lang="en-US" dirty="0" smtClean="0"/>
              <a:t>Quick setup</a:t>
            </a:r>
          </a:p>
          <a:p>
            <a:r>
              <a:rPr lang="en-US" dirty="0" smtClean="0"/>
              <a:t>Synthetic fabrics do not </a:t>
            </a:r>
            <a:br>
              <a:rPr lang="en-US" dirty="0" smtClean="0"/>
            </a:br>
            <a:r>
              <a:rPr lang="en-US" dirty="0" smtClean="0"/>
              <a:t>give off dioxins</a:t>
            </a:r>
            <a:r>
              <a:rPr lang="en-US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91751"/>
              </p:ext>
            </p:extLst>
          </p:nvPr>
        </p:nvGraphicFramePr>
        <p:xfrm>
          <a:off x="5127041" y="2925445"/>
          <a:ext cx="6052236" cy="27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412"/>
                <a:gridCol w="2017412"/>
                <a:gridCol w="2017412"/>
              </a:tblGrid>
              <a:tr h="7049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Most Popular Inflatable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Models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262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Length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Lighter Than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Air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10’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lbs.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Bobber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lbs.</a:t>
                      </a:r>
                      <a:endParaRPr lang="en-US" sz="2000" dirty="0"/>
                    </a:p>
                  </a:txBody>
                  <a:tcPr/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HighLiner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</a:t>
                      </a:r>
                      <a:r>
                        <a:rPr lang="en-US" sz="2000" baseline="0" dirty="0" smtClean="0"/>
                        <a:t> lbs.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52" b="761"/>
          <a:stretch/>
        </p:blipFill>
        <p:spPr>
          <a:xfrm>
            <a:off x="8862647" y="249242"/>
            <a:ext cx="2224747" cy="24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Kayaks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15’ to 18’ lengths</a:t>
            </a:r>
          </a:p>
          <a:p>
            <a:r>
              <a:rPr lang="en-US" sz="2400" dirty="0" smtClean="0"/>
              <a:t>15 to 45 lbs.</a:t>
            </a:r>
          </a:p>
          <a:p>
            <a:r>
              <a:rPr lang="en-US" sz="2400" dirty="0" smtClean="0"/>
              <a:t>Materials</a:t>
            </a:r>
          </a:p>
          <a:p>
            <a:pPr lvl="1"/>
            <a:r>
              <a:rPr lang="en-US" sz="2000" dirty="0" err="1" smtClean="0"/>
              <a:t>LightFab</a:t>
            </a:r>
            <a:endParaRPr lang="en-US" sz="2000" dirty="0" smtClean="0"/>
          </a:p>
          <a:p>
            <a:pPr lvl="1"/>
            <a:r>
              <a:rPr lang="en-US" sz="2000" dirty="0" smtClean="0"/>
              <a:t>Rubber coated</a:t>
            </a:r>
          </a:p>
          <a:p>
            <a:pPr lvl="1"/>
            <a:r>
              <a:rPr lang="en-US" sz="2000" dirty="0" err="1" smtClean="0"/>
              <a:t>Drybag</a:t>
            </a:r>
            <a:r>
              <a:rPr lang="en-US" sz="2000" dirty="0" smtClean="0"/>
              <a:t> included</a:t>
            </a:r>
          </a:p>
          <a:p>
            <a:r>
              <a:rPr lang="en-US" dirty="0" smtClean="0"/>
              <a:t>Quick setup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95075"/>
              </p:ext>
            </p:extLst>
          </p:nvPr>
        </p:nvGraphicFramePr>
        <p:xfrm>
          <a:off x="5410500" y="3082199"/>
          <a:ext cx="6052236" cy="27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412"/>
                <a:gridCol w="2017412"/>
                <a:gridCol w="2017412"/>
              </a:tblGrid>
              <a:tr h="7049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Most Popular Kayak Models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262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Length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Paddle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8’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lbs.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Island Rover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lbs.</a:t>
                      </a:r>
                      <a:endParaRPr lang="en-US" sz="2000" dirty="0"/>
                    </a:p>
                  </a:txBody>
                  <a:tcPr/>
                </a:tc>
              </a:tr>
              <a:tr h="57177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Spindrifter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</a:t>
                      </a:r>
                      <a:r>
                        <a:rPr lang="en-US" sz="2000" baseline="0" dirty="0" smtClean="0"/>
                        <a:t> lbs.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wn Ribbon 5"/>
          <p:cNvSpPr/>
          <p:nvPr/>
        </p:nvSpPr>
        <p:spPr>
          <a:xfrm>
            <a:off x="7891975" y="1090748"/>
            <a:ext cx="3380265" cy="1086636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Award-winning!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671" y="503832"/>
            <a:ext cx="9603697" cy="1303867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Reviews Are In!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903219"/>
              </p:ext>
            </p:extLst>
          </p:nvPr>
        </p:nvGraphicFramePr>
        <p:xfrm>
          <a:off x="1772529" y="1690688"/>
          <a:ext cx="9129933" cy="455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 HD--Bamboo---prFraming 6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 HD--Bamboo---prFraming 6h">
      <a:majorFont>
        <a:latin typeface="Garamond" panose="02020404030301010803"/>
        <a:ea typeface=""/>
        <a:cs typeface=""/>
      </a:majorFont>
      <a:minorFont>
        <a:latin typeface="Garamond" panose="02020404030301010803"/>
        <a:ea typeface=""/>
        <a:cs typeface=""/>
      </a:minorFont>
    </a:fontScheme>
    <a:fmtScheme name="Organic HD--Bamboo---prFraming 6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993</TotalTime>
  <Words>212</Words>
  <Application>Microsoft Office PowerPoint</Application>
  <PresentationFormat>Widescreen</PresentationFormat>
  <Paragraphs>100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Trebuchet MS</vt:lpstr>
      <vt:lpstr>Organic</vt:lpstr>
      <vt:lpstr>Watercraft</vt:lpstr>
      <vt:lpstr>Canoes</vt:lpstr>
      <vt:lpstr>Solo Canoes</vt:lpstr>
      <vt:lpstr>Tandem Canoes</vt:lpstr>
      <vt:lpstr>Inflatable Boats</vt:lpstr>
      <vt:lpstr>Kayaks</vt:lpstr>
      <vt:lpstr>The Reviews Are In!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Canoe Collection</dc:title>
  <dc:creator>Mary B Clemens</dc:creator>
  <cp:lastModifiedBy>Mary B Clemens</cp:lastModifiedBy>
  <cp:revision>21</cp:revision>
  <dcterms:created xsi:type="dcterms:W3CDTF">2012-09-10T00:17:55Z</dcterms:created>
  <dcterms:modified xsi:type="dcterms:W3CDTF">2012-09-16T03:21:18Z</dcterms:modified>
</cp:coreProperties>
</file>