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0" r:id="rId1"/>
  </p:sldMasterIdLst>
  <p:notesMasterIdLst>
    <p:notesMasterId r:id="rId30"/>
  </p:notesMasterIdLst>
  <p:handoutMasterIdLst>
    <p:handoutMasterId r:id="rId31"/>
  </p:handoutMasterIdLst>
  <p:sldIdLst>
    <p:sldId id="257" r:id="rId2"/>
    <p:sldId id="258" r:id="rId3"/>
    <p:sldId id="259" r:id="rId4"/>
    <p:sldId id="260" r:id="rId5"/>
    <p:sldId id="310" r:id="rId6"/>
    <p:sldId id="311" r:id="rId7"/>
    <p:sldId id="266" r:id="rId8"/>
    <p:sldId id="312" r:id="rId9"/>
    <p:sldId id="313" r:id="rId10"/>
    <p:sldId id="270" r:id="rId11"/>
    <p:sldId id="314" r:id="rId12"/>
    <p:sldId id="276" r:id="rId13"/>
    <p:sldId id="316" r:id="rId14"/>
    <p:sldId id="317" r:id="rId15"/>
    <p:sldId id="281" r:id="rId16"/>
    <p:sldId id="318" r:id="rId17"/>
    <p:sldId id="319" r:id="rId18"/>
    <p:sldId id="290" r:id="rId19"/>
    <p:sldId id="320" r:id="rId20"/>
    <p:sldId id="297" r:id="rId21"/>
    <p:sldId id="321" r:id="rId22"/>
    <p:sldId id="301" r:id="rId23"/>
    <p:sldId id="322" r:id="rId24"/>
    <p:sldId id="326" r:id="rId25"/>
    <p:sldId id="306" r:id="rId26"/>
    <p:sldId id="324" r:id="rId27"/>
    <p:sldId id="325" r:id="rId28"/>
    <p:sldId id="327" r:id="rId29"/>
  </p:sldIdLst>
  <p:sldSz cx="9144000" cy="6858000" type="screen4x3"/>
  <p:notesSz cx="6858000" cy="9313863"/>
  <p:embeddedFontLst>
    <p:embeddedFont>
      <p:font typeface="Wingdings 3" pitchFamily="18" charset="2"/>
      <p:regular r:id="rId32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72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CC"/>
    <a:srgbClr val="CC9900"/>
    <a:srgbClr val="FFFF66"/>
    <a:srgbClr val="FFFF99"/>
    <a:srgbClr val="CCECFF"/>
    <a:srgbClr val="99FF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50" autoAdjust="0"/>
  </p:normalViewPr>
  <p:slideViewPr>
    <p:cSldViewPr snapToGrid="0">
      <p:cViewPr varScale="1">
        <p:scale>
          <a:sx n="83" d="100"/>
          <a:sy n="83" d="100"/>
        </p:scale>
        <p:origin x="-1488" y="-90"/>
      </p:cViewPr>
      <p:guideLst>
        <p:guide orient="horz" pos="2172"/>
        <p:guide pos="288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b="0" smtClean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0" smtClean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b="0" smtClean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 smtClean="0">
                <a:effectLst/>
                <a:cs typeface="+mn-cs"/>
              </a:defRPr>
            </a:lvl1pPr>
          </a:lstStyle>
          <a:p>
            <a:pPr>
              <a:defRPr/>
            </a:pPr>
            <a:fld id="{3EE76C1F-27A8-40F6-AE24-07A721B1F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62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23BDE4F-BEA1-4BD9-813B-D9A081922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09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3BDE4F-BEA1-4BD9-813B-D9A08192213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31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A56DA-4BC6-4C02-9CB0-F842DF9FC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2013 - 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488" y="698500"/>
            <a:ext cx="1868487" cy="5480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8" y="698500"/>
            <a:ext cx="5454650" cy="5480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E6A7F-DCD8-4AE5-8D70-06A45107C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2013 - 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DDC49-92A2-4801-AAD3-8FA46BEFD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2013 - 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92713" y="16827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92713" y="40068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DE28F-CAB4-4B88-B1CE-6F0DC450A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2013 - 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A7A1F-5B4F-4483-B438-77324858A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2013 - 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96649-1EC2-409A-B3FF-AC2E477B1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2013 - 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2F7A4-F9F0-4187-8787-6F711CCED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2013 - 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80197-4B49-4AB5-B063-5E7CAB724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2013 - 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E444E-53AD-46C2-A876-452AA0F53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2013 - 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8A6CF-17D1-4FA4-9394-0D4C3D084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2013 - 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6E5AE-E2B0-454B-BE85-0D35A3B31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2013 - 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5C627-3B14-479F-9433-4C126C484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2013 - Illustrated Fundamentals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374" y="0"/>
            <a:ext cx="8243625" cy="116182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8495" y="1607444"/>
            <a:ext cx="730444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75" y="6477000"/>
            <a:ext cx="625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4973F23F-A559-4C24-9B4F-5D5DACDBD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93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2363" y="64770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Microsoft Office 2013 - Illustrated Fundamentals</a:t>
            </a:r>
            <a:endParaRPr lang="en-US"/>
          </a:p>
        </p:txBody>
      </p:sp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36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32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914400" indent="-2873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8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423988" indent="-2794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828800" indent="-2603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233613" indent="-2127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6908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31480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6052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40624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Rectangle 39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589020"/>
            <a:ext cx="6705600" cy="86868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Adding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Special Elements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to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a Document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1345"/>
            <a:ext cx="18288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Formatting a Table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After creating a table, it can be quickly formatted by applying a built-in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table style</a:t>
            </a:r>
            <a:r>
              <a:rPr lang="en-US" sz="2400" dirty="0" smtClean="0">
                <a:effectLst/>
              </a:rPr>
              <a:t>, a predefined set of formatting attributes, including:</a:t>
            </a:r>
          </a:p>
          <a:p>
            <a:pPr lvl="1" eaLnBrk="1" hangingPunct="1">
              <a:defRPr/>
            </a:pPr>
            <a:r>
              <a:rPr lang="en-US" sz="2000" dirty="0">
                <a:effectLst/>
              </a:rPr>
              <a:t>s</a:t>
            </a:r>
            <a:r>
              <a:rPr lang="en-US" sz="2000" dirty="0" smtClean="0">
                <a:effectLst/>
              </a:rPr>
              <a:t>hading, fonts, border color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also format your table manually by choosing your own settings, but table styles are fast and professional looking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Once a table style is applied, you can further enhance and customize the table’s appearance using the Shading and Borders tools and adjusting column widths</a:t>
            </a:r>
          </a:p>
        </p:txBody>
      </p:sp>
      <p:sp>
        <p:nvSpPr>
          <p:cNvPr id="2969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77C9E2-208F-47F5-B848-B43637C6FC0D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2013 - 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Formatting a Table</a:t>
            </a:r>
            <a:endParaRPr lang="en-US" dirty="0"/>
          </a:p>
        </p:txBody>
      </p:sp>
      <p:sp>
        <p:nvSpPr>
          <p:cNvPr id="2969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C9E2-208F-47F5-B848-B43637C6FC0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2013 - Illustrated Fundamentals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2" y="2352675"/>
            <a:ext cx="58864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Adding Clip Art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>
                <a:effectLst/>
              </a:rPr>
              <a:t>You can</a:t>
            </a:r>
            <a:r>
              <a:rPr lang="en-US" sz="2400" dirty="0">
                <a:solidFill>
                  <a:srgbClr val="3399FF"/>
                </a:solidFill>
                <a:effectLst/>
              </a:rPr>
              <a:t> </a:t>
            </a:r>
            <a:r>
              <a:rPr lang="en-US" sz="2400" dirty="0">
                <a:effectLst/>
              </a:rPr>
              <a:t>insert graphics in your document to add visual </a:t>
            </a:r>
            <a:r>
              <a:rPr lang="en-US" sz="2400" dirty="0" smtClean="0">
                <a:effectLst/>
              </a:rPr>
              <a:t>interest or illustrate a point</a:t>
            </a:r>
          </a:p>
          <a:p>
            <a:pPr eaLnBrk="1" hangingPunct="1">
              <a:defRPr/>
            </a:pPr>
            <a:endParaRPr lang="en-US" sz="2400" dirty="0" smtClean="0">
              <a:effectLst/>
            </a:endParaRPr>
          </a:p>
          <a:p>
            <a:pPr eaLnBrk="1" hangingPunct="1">
              <a:defRPr/>
            </a:pPr>
            <a:r>
              <a:rPr lang="en-US" sz="2400" dirty="0" smtClean="0">
                <a:effectLst/>
              </a:rPr>
              <a:t>There are hundreds </a:t>
            </a:r>
            <a:r>
              <a:rPr lang="en-US" sz="2400" dirty="0">
                <a:effectLst/>
              </a:rPr>
              <a:t>of ready-made </a:t>
            </a:r>
            <a:r>
              <a:rPr lang="en-US" sz="2400" dirty="0" smtClean="0">
                <a:effectLst/>
              </a:rPr>
              <a:t>illustrations, </a:t>
            </a:r>
            <a:r>
              <a:rPr lang="en-US" sz="2400" dirty="0">
                <a:effectLst/>
              </a:rPr>
              <a:t>called </a:t>
            </a:r>
            <a:r>
              <a:rPr lang="en-US" sz="2400" dirty="0">
                <a:solidFill>
                  <a:srgbClr val="3399FF"/>
                </a:solidFill>
                <a:effectLst/>
              </a:rPr>
              <a:t>clip art</a:t>
            </a:r>
          </a:p>
          <a:p>
            <a:pPr eaLnBrk="1" hangingPunct="1">
              <a:defRPr/>
            </a:pPr>
            <a:endParaRPr lang="en-US" sz="2400" dirty="0">
              <a:solidFill>
                <a:srgbClr val="3399FF"/>
              </a:solidFill>
              <a:effectLst/>
            </a:endParaRPr>
          </a:p>
          <a:p>
            <a:pPr eaLnBrk="1" hangingPunct="1">
              <a:defRPr/>
            </a:pPr>
            <a:r>
              <a:rPr lang="en-US" sz="2400" dirty="0">
                <a:effectLst/>
              </a:rPr>
              <a:t>You can search for clip art on Office.com or perform a Bing image search</a:t>
            </a:r>
          </a:p>
          <a:p>
            <a:pPr lvl="1" eaLnBrk="1" hangingPunct="1">
              <a:defRPr/>
            </a:pPr>
            <a:r>
              <a:rPr lang="en-US" sz="2000" dirty="0">
                <a:effectLst/>
                <a:ea typeface="+mn-ea"/>
              </a:rPr>
              <a:t>Search results appear as small pictures called </a:t>
            </a:r>
            <a:r>
              <a:rPr lang="en-US" sz="2000" dirty="0" smtClean="0">
                <a:solidFill>
                  <a:srgbClr val="3399FF"/>
                </a:solidFill>
                <a:effectLst/>
              </a:rPr>
              <a:t>thumbnails</a:t>
            </a:r>
            <a:endParaRPr lang="en-US" sz="2000" dirty="0" smtClean="0">
              <a:effectLst/>
            </a:endParaRPr>
          </a:p>
        </p:txBody>
      </p:sp>
      <p:sp>
        <p:nvSpPr>
          <p:cNvPr id="3584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D2F2D1-0F30-40D2-8EC2-EA9097D58A6C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2013 - 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Adding Clip </a:t>
            </a:r>
            <a:r>
              <a:rPr lang="en-US" sz="3400" dirty="0" smtClean="0"/>
              <a:t>Art</a:t>
            </a:r>
            <a:endParaRPr lang="en-US" sz="3400" dirty="0"/>
          </a:p>
        </p:txBody>
      </p:sp>
      <p:sp>
        <p:nvSpPr>
          <p:cNvPr id="278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After a clip is inserted into a document, you can enhance it by applying picture styles, changing the way text wraps around it, moving it, or resizing it</a:t>
            </a:r>
          </a:p>
          <a:p>
            <a:pPr lvl="1" eaLnBrk="1" hangingPunct="1">
              <a:defRPr/>
            </a:pPr>
            <a:r>
              <a:rPr lang="en-US" sz="2000" dirty="0" smtClean="0">
                <a:effectLst/>
              </a:rPr>
              <a:t>images have square sizing handles in the corners and square </a:t>
            </a:r>
            <a:r>
              <a:rPr lang="en-US" sz="2000" dirty="0" smtClean="0">
                <a:solidFill>
                  <a:srgbClr val="3399FF"/>
                </a:solidFill>
                <a:effectLst/>
              </a:rPr>
              <a:t>sizing handles </a:t>
            </a:r>
            <a:r>
              <a:rPr lang="en-US" sz="2000" dirty="0" smtClean="0">
                <a:effectLst/>
              </a:rPr>
              <a:t>on the side when the image is selected</a:t>
            </a:r>
            <a:endParaRPr lang="en-US" sz="2000" dirty="0">
              <a:effectLst/>
            </a:endParaRPr>
          </a:p>
        </p:txBody>
      </p:sp>
      <p:sp>
        <p:nvSpPr>
          <p:cNvPr id="3584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D2F2D1-0F30-40D2-8EC2-EA9097D58A6C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2013 - 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Clip Art</a:t>
            </a:r>
            <a:endParaRPr lang="en-US" dirty="0"/>
          </a:p>
        </p:txBody>
      </p:sp>
      <p:sp>
        <p:nvSpPr>
          <p:cNvPr id="3584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2F2D1-0F30-40D2-8EC2-EA9097D58A6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2013 - Illustrated Fundamentals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471613"/>
            <a:ext cx="4005263" cy="228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7" y="3057525"/>
            <a:ext cx="57245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Adding </a:t>
            </a:r>
            <a:r>
              <a:rPr lang="en-US" sz="3400" dirty="0" smtClean="0"/>
              <a:t>Footnotes</a:t>
            </a:r>
            <a:r>
              <a:rPr lang="en-US" dirty="0" smtClean="0"/>
              <a:t> and </a:t>
            </a:r>
            <a:br>
              <a:rPr lang="en-US" dirty="0" smtClean="0"/>
            </a:br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effectLst/>
              </a:rPr>
              <a:t>Documents may include quotes or paraphrased material from other sources which need to be given credit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A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 citation </a:t>
            </a:r>
            <a:r>
              <a:rPr lang="en-US" sz="2400" dirty="0" smtClean="0">
                <a:effectLst/>
              </a:rPr>
              <a:t>is a reference to a source which may include the author’s name and page number(s)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effectLst/>
              </a:rPr>
              <a:t>there are difference styles for using citations; MLA style is often used for research papers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effectLst/>
              </a:rPr>
              <a:t>citations that follow MLA guidelines appear in parentheses after a quote or paraphrase</a:t>
            </a:r>
            <a:endParaRPr lang="en-US" sz="2000" dirty="0">
              <a:effectLst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EF0BF-8C09-4280-98A8-623D27B1E83A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2013 - 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Adding </a:t>
            </a:r>
            <a:r>
              <a:rPr lang="en-US" sz="3400" dirty="0" smtClean="0"/>
              <a:t>Footnotes</a:t>
            </a:r>
            <a:r>
              <a:rPr lang="en-US" dirty="0" smtClean="0"/>
              <a:t> and </a:t>
            </a:r>
            <a:br>
              <a:rPr lang="en-US" dirty="0" smtClean="0"/>
            </a:br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effectLst/>
              </a:rPr>
              <a:t>If a document contains citations, it must also include a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 bibliography</a:t>
            </a:r>
            <a:r>
              <a:rPr lang="en-US" sz="2400" dirty="0" smtClean="0">
                <a:effectLst/>
              </a:rPr>
              <a:t>, which is a listing of detailed source information for citations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The REFERENCES tab in Word contains tools to manage sources, insert citations, and add a bibliography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You can use the REFERENCES tab to add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footnotes</a:t>
            </a:r>
            <a:r>
              <a:rPr lang="en-US" sz="2400" dirty="0" smtClean="0">
                <a:effectLst/>
              </a:rPr>
              <a:t>, a comment that appears at the bottom of a page</a:t>
            </a:r>
          </a:p>
          <a:p>
            <a:pPr lvl="1"/>
            <a:r>
              <a:rPr lang="en-US" sz="2000" dirty="0" smtClean="0">
                <a:effectLst/>
              </a:rPr>
              <a:t>it consists of two linked parts, the reference mark in the body of the document and the corresponding note text</a:t>
            </a:r>
            <a:endParaRPr lang="en-US" sz="2000" dirty="0">
              <a:effectLst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EF0BF-8C09-4280-98A8-623D27B1E83A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2013 - 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Adding Footnotes and </a:t>
            </a:r>
            <a:br>
              <a:rPr lang="en-US" smtClean="0"/>
            </a:br>
            <a:r>
              <a:rPr lang="en-US" smtClean="0"/>
              <a:t>Citations</a:t>
            </a:r>
            <a:endParaRPr lang="en-US" dirty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EF0BF-8C09-4280-98A8-623D27B1E83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2013 - Illustrated Fundamentals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6" y="2076451"/>
            <a:ext cx="648652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Inserting a Header or Footer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You can easily add headers or footers to a document containing several pages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A </a:t>
            </a:r>
            <a:r>
              <a:rPr lang="en-US" sz="2400" dirty="0">
                <a:solidFill>
                  <a:srgbClr val="3399FF"/>
                </a:solidFill>
                <a:effectLst/>
              </a:rPr>
              <a:t>header</a:t>
            </a:r>
            <a:r>
              <a:rPr lang="en-US" sz="2400" dirty="0">
                <a:effectLst/>
              </a:rPr>
              <a:t> is text that appears in the top margin of </a:t>
            </a:r>
            <a:r>
              <a:rPr lang="en-US" sz="2400" dirty="0" smtClean="0">
                <a:effectLst/>
              </a:rPr>
              <a:t>each page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A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 footer </a:t>
            </a:r>
            <a:r>
              <a:rPr lang="en-US" sz="2400" dirty="0" smtClean="0">
                <a:effectLst/>
              </a:rPr>
              <a:t>is text that appears in the bottom margin of each page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Page numbers, the date, author’s name, or filename are the types of information that can be included</a:t>
            </a:r>
          </a:p>
          <a:p>
            <a:pPr lvl="1" eaLnBrk="1" hangingPunct="1">
              <a:defRPr/>
            </a:pPr>
            <a:r>
              <a:rPr lang="en-US" sz="2000" dirty="0" smtClean="0">
                <a:effectLst/>
              </a:rPr>
              <a:t>headers and footers can be formatted as regular text, and add graphics</a:t>
            </a:r>
          </a:p>
        </p:txBody>
      </p:sp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B0D20-772D-42C8-BB77-9FEC2EA7DDD6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2013 - 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a Header or Footer</a:t>
            </a:r>
            <a:endParaRPr lang="en-US" dirty="0"/>
          </a:p>
        </p:txBody>
      </p:sp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B0D20-772D-42C8-BB77-9FEC2EA7DDD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2013 - Illustrated Fundamentals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424113"/>
            <a:ext cx="67056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Objectives</a:t>
            </a:r>
          </a:p>
        </p:txBody>
      </p:sp>
      <p:sp>
        <p:nvSpPr>
          <p:cNvPr id="4118" name="Rectangle 2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/>
              </a:rPr>
              <a:t>Create a table</a:t>
            </a:r>
          </a:p>
          <a:p>
            <a:pPr eaLnBrk="1" hangingPunct="1">
              <a:defRPr/>
            </a:pPr>
            <a:r>
              <a:rPr lang="en-US" dirty="0">
                <a:effectLst/>
              </a:rPr>
              <a:t>Insert and delete table columns and rows</a:t>
            </a:r>
          </a:p>
          <a:p>
            <a:pPr eaLnBrk="1" hangingPunct="1">
              <a:defRPr/>
            </a:pPr>
            <a:r>
              <a:rPr lang="en-US" dirty="0">
                <a:effectLst/>
              </a:rPr>
              <a:t>Format a table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Add clip art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Add footnotes and citations</a:t>
            </a:r>
          </a:p>
          <a:p>
            <a:pPr eaLnBrk="1" hangingPunct="1">
              <a:buFontTx/>
              <a:buNone/>
              <a:defRPr/>
            </a:pPr>
            <a:endParaRPr lang="en-US" dirty="0" smtClean="0">
              <a:effectLst/>
            </a:endParaRPr>
          </a:p>
          <a:p>
            <a:pPr eaLnBrk="1" hangingPunct="1">
              <a:defRPr/>
            </a:pPr>
            <a:endParaRPr lang="en-US" dirty="0" smtClean="0">
              <a:effectLst/>
            </a:endParaRPr>
          </a:p>
        </p:txBody>
      </p:sp>
      <p:sp>
        <p:nvSpPr>
          <p:cNvPr id="1740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FBB26C-2096-4D54-9AB7-0C82DC30582D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2013 - 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Adding Borders and Shading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To add visual interest, you </a:t>
            </a:r>
            <a:r>
              <a:rPr lang="en-US" sz="2400" dirty="0">
                <a:effectLst/>
              </a:rPr>
              <a:t>can add borders and shading around text or entire pages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000" dirty="0" smtClean="0">
                <a:effectLst/>
              </a:rPr>
              <a:t>set a block of text apart from the rest of the page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000" dirty="0">
                <a:effectLst/>
              </a:rPr>
              <a:t>a</a:t>
            </a:r>
            <a:r>
              <a:rPr lang="en-US" sz="2000" dirty="0" smtClean="0">
                <a:effectLst/>
              </a:rPr>
              <a:t>pply background shading to words, paragraphs, graphics, or the entire page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>
                <a:effectLst/>
              </a:rPr>
              <a:t>Borders can be added at the top, bottom, left, or right edges of text or graphics</a:t>
            </a:r>
          </a:p>
          <a:p>
            <a:pPr lvl="1" eaLnBrk="1" hangingPunct="1">
              <a:spcBef>
                <a:spcPts val="1800"/>
              </a:spcBef>
              <a:defRPr/>
            </a:pPr>
            <a:r>
              <a:rPr lang="en-US" sz="2000" dirty="0" smtClean="0">
                <a:effectLst/>
              </a:rPr>
              <a:t>it is easiest to use the Shading and Borders buttons on the HOME tab to add to a document</a:t>
            </a:r>
          </a:p>
          <a:p>
            <a:pPr lvl="1" eaLnBrk="1" hangingPunct="1">
              <a:defRPr/>
            </a:pPr>
            <a:endParaRPr lang="en-US" sz="2000" dirty="0">
              <a:effectLst/>
            </a:endParaRPr>
          </a:p>
        </p:txBody>
      </p:sp>
      <p:sp>
        <p:nvSpPr>
          <p:cNvPr id="573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9C46A-188A-4189-89B3-C812EA5F8217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573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2013 - 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Adding Borders and Shading</a:t>
            </a:r>
            <a:endParaRPr lang="en-US" dirty="0"/>
          </a:p>
        </p:txBody>
      </p:sp>
      <p:sp>
        <p:nvSpPr>
          <p:cNvPr id="573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9C46A-188A-4189-89B3-C812EA5F821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73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2013 - Illustrated Fundamentals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2209801"/>
            <a:ext cx="56864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Working with Themes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A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theme</a:t>
            </a:r>
            <a:r>
              <a:rPr lang="en-US" sz="2400" dirty="0" smtClean="0">
                <a:effectLst/>
              </a:rPr>
              <a:t> is a coordinated set of colors fonts and effects that are applied consistently throughout a document providing a professional look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vary a theme’s fonts and color by applying different sets of theme font and colors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When a theme is applied it updates any styles that had been previously applied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All themes are available in Word, Excel, Access, PowerPoint and Outlook</a:t>
            </a:r>
            <a:endParaRPr lang="en-US" sz="2400" dirty="0">
              <a:effectLst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7D2C6-340A-437A-BB43-12F58F171035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614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2013 - 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Themes</a:t>
            </a:r>
            <a:endParaRPr lang="en-US" dirty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7D2C6-340A-437A-BB43-12F58F171035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14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2013 - Illustrated Fundamentals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6" y="1976438"/>
            <a:ext cx="68675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Themes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A7A1F-5B4F-4483-B438-77324858AEE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2013 - Illustrated Fundamentals</a:t>
            </a: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533525"/>
            <a:ext cx="686752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065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Formatting a Research Paper</a:t>
            </a:r>
            <a:endParaRPr lang="en-US" sz="3400" dirty="0"/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There are guidelines to follow when writing research papers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defRPr/>
            </a:pPr>
            <a:r>
              <a:rPr lang="en-US" sz="2400" dirty="0">
                <a:solidFill>
                  <a:srgbClr val="3399FF"/>
                </a:solidFill>
                <a:effectLst/>
              </a:rPr>
              <a:t>Modern Language Association (MLA) </a:t>
            </a:r>
            <a:r>
              <a:rPr lang="en-US" sz="2400" dirty="0" smtClean="0">
                <a:effectLst/>
              </a:rPr>
              <a:t>style is a popular standard for formatting academic research papers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2400" dirty="0">
              <a:effectLst/>
            </a:endParaRPr>
          </a:p>
        </p:txBody>
      </p:sp>
      <p:sp>
        <p:nvSpPr>
          <p:cNvPr id="6656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919E0-EE6C-4ECD-9737-6CF855D0A5CD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2013 - 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a Research Paper</a:t>
            </a:r>
            <a:endParaRPr lang="en-US" dirty="0"/>
          </a:p>
        </p:txBody>
      </p:sp>
      <p:sp>
        <p:nvSpPr>
          <p:cNvPr id="6656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919E0-EE6C-4ECD-9737-6CF855D0A5C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2013 - Illustrated Fundamentals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112" y="1052512"/>
            <a:ext cx="5839626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a Research Paper</a:t>
            </a:r>
            <a:endParaRPr lang="en-US" dirty="0"/>
          </a:p>
        </p:txBody>
      </p:sp>
      <p:sp>
        <p:nvSpPr>
          <p:cNvPr id="6656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919E0-EE6C-4ECD-9737-6CF855D0A5C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2013 - Illustrated Fundamentals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724025"/>
            <a:ext cx="64770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a Research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A7A1F-5B4F-4483-B438-77324858AEE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2013 - Illustrated Fundamentals</a:t>
            </a:r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1" y="857250"/>
            <a:ext cx="705802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539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Insert a header or footer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Add </a:t>
            </a:r>
            <a:r>
              <a:rPr lang="en-US" dirty="0">
                <a:effectLst/>
              </a:rPr>
              <a:t>borders and </a:t>
            </a:r>
            <a:r>
              <a:rPr lang="en-US" dirty="0" smtClean="0">
                <a:effectLst/>
              </a:rPr>
              <a:t>shading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Work with themes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Format a research paper</a:t>
            </a:r>
            <a:endParaRPr lang="en-US" dirty="0">
              <a:effectLst/>
            </a:endParaRPr>
          </a:p>
          <a:p>
            <a:pPr eaLnBrk="1" hangingPunct="1">
              <a:buFont typeface="Wingdings 3" pitchFamily="18" charset="2"/>
              <a:buNone/>
              <a:defRPr/>
            </a:pPr>
            <a:endParaRPr lang="en-US" dirty="0">
              <a:effectLst/>
            </a:endParaRPr>
          </a:p>
        </p:txBody>
      </p:sp>
      <p:sp>
        <p:nvSpPr>
          <p:cNvPr id="1843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DE78D3-5BF4-4D94-9D1D-4CDD0740DE7E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2013 - 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Creating a Table</a:t>
            </a:r>
          </a:p>
        </p:txBody>
      </p:sp>
      <p:sp>
        <p:nvSpPr>
          <p:cNvPr id="151564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>
                <a:effectLst/>
              </a:rPr>
              <a:t>A </a:t>
            </a:r>
            <a:r>
              <a:rPr lang="en-US" sz="2400" dirty="0">
                <a:solidFill>
                  <a:srgbClr val="3399FF"/>
                </a:solidFill>
                <a:effectLst/>
              </a:rPr>
              <a:t>table</a:t>
            </a:r>
            <a:r>
              <a:rPr lang="en-US" sz="2400" dirty="0">
                <a:effectLst/>
              </a:rPr>
              <a:t> is a grid of rows and columns</a:t>
            </a:r>
          </a:p>
          <a:p>
            <a:pPr lvl="1" eaLnBrk="1" hangingPunct="1">
              <a:defRPr/>
            </a:pPr>
            <a:r>
              <a:rPr lang="en-US" sz="2000" dirty="0">
                <a:effectLst/>
              </a:rPr>
              <a:t>t</a:t>
            </a:r>
            <a:r>
              <a:rPr lang="en-US" sz="2000" dirty="0" smtClean="0">
                <a:effectLst/>
              </a:rPr>
              <a:t>he </a:t>
            </a:r>
            <a:r>
              <a:rPr lang="en-US" sz="2000" dirty="0">
                <a:effectLst/>
              </a:rPr>
              <a:t>intersection of a row and column is called  a </a:t>
            </a:r>
            <a:r>
              <a:rPr lang="en-US" sz="2000" dirty="0" smtClean="0">
                <a:solidFill>
                  <a:srgbClr val="3399FF"/>
                </a:solidFill>
                <a:effectLst/>
              </a:rPr>
              <a:t>cell</a:t>
            </a:r>
          </a:p>
          <a:p>
            <a:pPr lvl="1" eaLnBrk="1" hangingPunct="1">
              <a:defRPr/>
            </a:pPr>
            <a:r>
              <a:rPr lang="en-US" sz="2000" dirty="0" smtClean="0">
                <a:effectLst/>
              </a:rPr>
              <a:t>cells can contain either text or graphics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When you create a table, you specify the number of rows and columns</a:t>
            </a:r>
          </a:p>
          <a:p>
            <a:pPr lvl="1" eaLnBrk="1" hangingPunct="1">
              <a:defRPr/>
            </a:pPr>
            <a:r>
              <a:rPr lang="en-US" sz="2000" dirty="0" smtClean="0">
                <a:effectLst/>
              </a:rPr>
              <a:t>you can also add and delete rows and columns as you modify a table</a:t>
            </a:r>
            <a:endParaRPr lang="en-US" sz="2000" dirty="0">
              <a:effectLst/>
            </a:endParaRPr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98CF-979B-4A5C-A9E7-EC1959427F82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2013 - 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Creating a </a:t>
            </a:r>
            <a:r>
              <a:rPr lang="en-US" sz="3400" dirty="0" smtClean="0"/>
              <a:t>Table</a:t>
            </a:r>
            <a:endParaRPr lang="en-US" sz="3400" dirty="0"/>
          </a:p>
        </p:txBody>
      </p:sp>
      <p:sp>
        <p:nvSpPr>
          <p:cNvPr id="151564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You can use tabs to organize text into rows and columns, but working with tables can be easier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Working with tables you will encounter: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rgbClr val="3399FF"/>
                </a:solidFill>
                <a:effectLst/>
              </a:rPr>
              <a:t>Contextual tabs</a:t>
            </a:r>
            <a:r>
              <a:rPr lang="en-US" sz="2000" dirty="0" smtClean="0">
                <a:effectLst/>
              </a:rPr>
              <a:t>, meaning they appear only when a particular type of object is selected</a:t>
            </a:r>
          </a:p>
          <a:p>
            <a:pPr lvl="1" eaLnBrk="1" hangingPunct="1">
              <a:defRPr/>
            </a:pPr>
            <a:r>
              <a:rPr lang="en-US" sz="2000" dirty="0" smtClean="0">
                <a:effectLst/>
              </a:rPr>
              <a:t>the symbol in each cell is an </a:t>
            </a:r>
            <a:r>
              <a:rPr lang="en-US" sz="2000" dirty="0" smtClean="0">
                <a:solidFill>
                  <a:srgbClr val="3399FF"/>
                </a:solidFill>
                <a:effectLst/>
              </a:rPr>
              <a:t>end-of-cell-mark</a:t>
            </a:r>
          </a:p>
          <a:p>
            <a:pPr lvl="1" eaLnBrk="1" hangingPunct="1">
              <a:defRPr/>
            </a:pPr>
            <a:r>
              <a:rPr lang="en-US" sz="2000" dirty="0" smtClean="0">
                <a:effectLst/>
              </a:rPr>
              <a:t>the marks to the right of each row are </a:t>
            </a:r>
            <a:r>
              <a:rPr lang="en-US" sz="2000" dirty="0" smtClean="0">
                <a:solidFill>
                  <a:srgbClr val="3399FF"/>
                </a:solidFill>
                <a:effectLst/>
              </a:rPr>
              <a:t>end-of-row-marks</a:t>
            </a:r>
          </a:p>
          <a:p>
            <a:pPr lvl="1" eaLnBrk="1" hangingPunct="1">
              <a:buNone/>
              <a:defRPr/>
            </a:pPr>
            <a:endParaRPr lang="en-US" sz="2000" dirty="0" smtClean="0">
              <a:solidFill>
                <a:srgbClr val="3399FF"/>
              </a:solidFill>
              <a:effectLst/>
            </a:endParaRPr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98CF-979B-4A5C-A9E7-EC1959427F82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2013 - 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Table</a:t>
            </a:r>
            <a:endParaRPr lang="en-US" dirty="0"/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98CF-979B-4A5C-A9E7-EC1959427F8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2013 - Illustrated Fundamentals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689" y="1314450"/>
            <a:ext cx="560943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Inserting and Deleting Table Columns and Rows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After you create a table, you might need to add more information or delete existing information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add rows to the top, bottom, or middle of a table; and you can add columns anywhere in a table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Use </a:t>
            </a:r>
            <a:r>
              <a:rPr lang="en-US" sz="2400" dirty="0">
                <a:effectLst/>
              </a:rPr>
              <a:t>the commands on the </a:t>
            </a:r>
            <a:r>
              <a:rPr lang="en-US" sz="2400" dirty="0" smtClean="0">
                <a:effectLst/>
              </a:rPr>
              <a:t>TABLE TOOLS LAYOUT tab to </a:t>
            </a:r>
            <a:r>
              <a:rPr lang="en-US" sz="2400" dirty="0">
                <a:effectLst/>
              </a:rPr>
              <a:t>add or delete columns and rows</a:t>
            </a:r>
          </a:p>
        </p:txBody>
      </p:sp>
      <p:sp>
        <p:nvSpPr>
          <p:cNvPr id="2560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08B1C0-BDFB-4F6D-B753-B6C13CEEC153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2013 - 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8B1C0-BDFB-4F6D-B753-B6C13CEEC15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2013 - Illustrated Fundamentals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2038350"/>
            <a:ext cx="666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374" y="0"/>
            <a:ext cx="8243625" cy="1161826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Inserting and Deleting Table Columns and Rows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Creating a Table with the Draw Table Button</a:t>
            </a:r>
            <a:endParaRPr lang="en-US" sz="3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effectLst/>
              </a:rPr>
              <a:t>You can use the Draw Table command to create a table</a:t>
            </a:r>
          </a:p>
          <a:p>
            <a:pPr lvl="1"/>
            <a:r>
              <a:rPr lang="en-US" sz="2000" dirty="0" smtClean="0">
                <a:effectLst/>
              </a:rPr>
              <a:t>Click the INSERT tab, click the Table button, then click Draw Table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Drawing a table or cells into an existing table gives you more freedom to create tables with unequal columns, rows, or merged cells</a:t>
            </a:r>
            <a:endParaRPr lang="en-US" sz="2400" dirty="0">
              <a:effectLst/>
            </a:endParaRPr>
          </a:p>
        </p:txBody>
      </p:sp>
      <p:sp>
        <p:nvSpPr>
          <p:cNvPr id="2560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08B1C0-BDFB-4F6D-B753-B6C13CEEC153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2013 - 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 Template">
  <a:themeElements>
    <a:clrScheme name="1_PPT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P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3279</TotalTime>
  <Words>1121</Words>
  <Application>Microsoft Office PowerPoint</Application>
  <PresentationFormat>On-screen Show (4:3)</PresentationFormat>
  <Paragraphs>144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Times New Roman</vt:lpstr>
      <vt:lpstr>Wingdings 3</vt:lpstr>
      <vt:lpstr>1_PPT Template</vt:lpstr>
      <vt:lpstr>PowerPoint Presentation</vt:lpstr>
      <vt:lpstr>Objectives</vt:lpstr>
      <vt:lpstr>Objectives</vt:lpstr>
      <vt:lpstr>Creating a Table</vt:lpstr>
      <vt:lpstr>Creating a Table</vt:lpstr>
      <vt:lpstr>Creating a Table</vt:lpstr>
      <vt:lpstr>Inserting and Deleting Table Columns and Rows</vt:lpstr>
      <vt:lpstr>Inserting and Deleting Table Columns and Rows</vt:lpstr>
      <vt:lpstr>Creating a Table with the Draw Table Button</vt:lpstr>
      <vt:lpstr>Formatting a Table</vt:lpstr>
      <vt:lpstr>Formatting a Table</vt:lpstr>
      <vt:lpstr>Adding Clip Art</vt:lpstr>
      <vt:lpstr>Adding Clip Art</vt:lpstr>
      <vt:lpstr>Adding Clip Art</vt:lpstr>
      <vt:lpstr>Adding Footnotes and  Citations</vt:lpstr>
      <vt:lpstr>Adding Footnotes and  Citations</vt:lpstr>
      <vt:lpstr>Adding Footnotes and  Citations</vt:lpstr>
      <vt:lpstr>Inserting a Header or Footer</vt:lpstr>
      <vt:lpstr>Inserting a Header or Footer</vt:lpstr>
      <vt:lpstr>Adding Borders and Shading</vt:lpstr>
      <vt:lpstr>Adding Borders and Shading</vt:lpstr>
      <vt:lpstr>Working with Themes</vt:lpstr>
      <vt:lpstr>Working with Themes</vt:lpstr>
      <vt:lpstr>Working with Themes</vt:lpstr>
      <vt:lpstr>Formatting a Research Paper</vt:lpstr>
      <vt:lpstr>Formatting a Research Paper</vt:lpstr>
      <vt:lpstr>Formatting a Research Paper</vt:lpstr>
      <vt:lpstr>Formatting a Research Paper</vt:lpstr>
    </vt:vector>
  </TitlesOfParts>
  <Company>Course Technology,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Windows Vista Essentials Illustrated Unit A</dc:title>
  <dc:creator>Harry Phillips</dc:creator>
  <cp:lastModifiedBy>Windows User</cp:lastModifiedBy>
  <cp:revision>752</cp:revision>
  <dcterms:created xsi:type="dcterms:W3CDTF">2002-03-14T22:04:47Z</dcterms:created>
  <dcterms:modified xsi:type="dcterms:W3CDTF">2013-05-02T21:47:13Z</dcterms:modified>
</cp:coreProperties>
</file>