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72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99"/>
    <a:srgbClr val="CCFFCC"/>
    <a:srgbClr val="CC9900"/>
    <a:srgbClr val="FFFF66"/>
    <a:srgbClr val="CCECFF"/>
    <a:srgbClr val="99FF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50" autoAdjust="0"/>
  </p:normalViewPr>
  <p:slideViewPr>
    <p:cSldViewPr snapToGrid="0">
      <p:cViewPr varScale="1">
        <p:scale>
          <a:sx n="83" d="100"/>
          <a:sy n="83" d="100"/>
        </p:scale>
        <p:origin x="-1488" y="-90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fld id="{8218DFD0-5A60-4DA6-AA24-6474512BD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29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C76F3D-F948-424A-84F4-2EA8DFCEC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55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16AFB-1B1E-4394-BCE1-617291C9670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7196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7E57C-51EE-4D1D-8FD3-08E3097D6DF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293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7E57C-51EE-4D1D-8FD3-08E3097D6DF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7785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7E57C-51EE-4D1D-8FD3-08E3097D6DF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6440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7E57C-51EE-4D1D-8FD3-08E3097D6DF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588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181F5-6E00-4E9A-871A-FFC8C6CDEFD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8011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181F5-6E00-4E9A-871A-FFC8C6CDEFD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0881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181F5-6E00-4E9A-871A-FFC8C6CDEFD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48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D1C97-C82B-4031-ACE4-2E094DD7675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097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C49FD-F7DE-41E8-A939-E9EE505A429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7837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C49FD-F7DE-41E8-A939-E9EE505A429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5332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53EE1-BD73-4761-9773-60556C9AEEB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2431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7E57C-51EE-4D1D-8FD3-08E3097D6DF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5602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7E57C-51EE-4D1D-8FD3-08E3097D6DF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8786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7E57C-51EE-4D1D-8FD3-08E3097D6DF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8026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7E57C-51EE-4D1D-8FD3-08E3097D6DF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842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2690"/>
            <a:ext cx="18383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27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B647-3FD7-4C23-BBC2-F9EF89C6C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6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F772E-FAC9-4EB7-B6D8-65DFB6A2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6F1A3-352E-45B2-B2D0-2E3E79AB1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69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60DD-1A76-4CFB-B677-203DF3D55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6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AC07C-5D52-4DB9-9313-0C64752A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7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2ABC2-C725-401C-979E-39F1AD950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9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29CBC-C4E4-4A1F-A248-C175FF458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2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D1A80-B1A2-4E58-9E01-AF0BAA5C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6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B3BE0-713D-4498-8297-F830EAE1A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6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49632-14FF-4F9C-B637-AB700FB51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3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BCE06-2A88-4591-9484-30E4801A0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4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40C5-A3D3-42B5-A3FC-B5EA6429D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5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3642" y="0"/>
            <a:ext cx="8240358" cy="11618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6979" y="1607444"/>
            <a:ext cx="732595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6D6CF0CD-E395-436F-901F-4B9CA3F15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Rectangle 3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579495"/>
            <a:ext cx="6781800" cy="7810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Getting Started with Microsoft Office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an Office 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AC07C-5D52-4DB9-9313-0C64752A17A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466850"/>
            <a:ext cx="405490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662363"/>
            <a:ext cx="48006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2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06" y="0"/>
            <a:ext cx="8228894" cy="98298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Identifying Common Screen Elements in an Office App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3031" y="1597942"/>
            <a:ext cx="7315200" cy="4517108"/>
          </a:xfrm>
        </p:spPr>
        <p:txBody>
          <a:bodyPr/>
          <a:lstStyle/>
          <a:p>
            <a:r>
              <a:rPr lang="en-US" sz="2200" b="1" dirty="0" smtClean="0">
                <a:effectLst/>
              </a:rPr>
              <a:t>A user interface is the collection of buttons and tools you use to interact with a software program</a:t>
            </a:r>
          </a:p>
          <a:p>
            <a:pPr lvl="1">
              <a:spcBef>
                <a:spcPts val="1800"/>
              </a:spcBef>
            </a:pPr>
            <a:r>
              <a:rPr lang="en-US" sz="2200" b="1" dirty="0" smtClean="0">
                <a:solidFill>
                  <a:srgbClr val="3399FF"/>
                </a:solidFill>
                <a:effectLst/>
              </a:rPr>
              <a:t>Title bar </a:t>
            </a:r>
            <a:r>
              <a:rPr lang="en-US" sz="2200" b="1" dirty="0" smtClean="0">
                <a:effectLst/>
              </a:rPr>
              <a:t>– located at the top of the app window containing the name of the document</a:t>
            </a:r>
          </a:p>
          <a:p>
            <a:pPr lvl="1">
              <a:spcBef>
                <a:spcPts val="1800"/>
              </a:spcBef>
            </a:pPr>
            <a:r>
              <a:rPr lang="en-US" sz="2200" b="1" dirty="0" smtClean="0">
                <a:solidFill>
                  <a:srgbClr val="3399FF"/>
                </a:solidFill>
                <a:effectLst/>
              </a:rPr>
              <a:t>Ribbon</a:t>
            </a:r>
            <a:r>
              <a:rPr lang="en-US" sz="2200" b="1" dirty="0" smtClean="0">
                <a:effectLst/>
              </a:rPr>
              <a:t> – contains commands in the form of buttons</a:t>
            </a:r>
          </a:p>
          <a:p>
            <a:pPr lvl="2">
              <a:spcBef>
                <a:spcPts val="600"/>
              </a:spcBef>
            </a:pPr>
            <a:r>
              <a:rPr lang="en-US" sz="2000" b="1" dirty="0" smtClean="0">
                <a:solidFill>
                  <a:srgbClr val="3399FF"/>
                </a:solidFill>
                <a:effectLst/>
              </a:rPr>
              <a:t>Command</a:t>
            </a:r>
            <a:r>
              <a:rPr lang="en-US" sz="2000" b="1" dirty="0" smtClean="0">
                <a:effectLst/>
              </a:rPr>
              <a:t> is an instruction given to the computer</a:t>
            </a:r>
          </a:p>
          <a:p>
            <a:pPr lvl="1">
              <a:spcBef>
                <a:spcPts val="1800"/>
              </a:spcBef>
            </a:pPr>
            <a:r>
              <a:rPr lang="en-US" sz="2200" b="1" dirty="0" smtClean="0">
                <a:solidFill>
                  <a:srgbClr val="3399FF"/>
                </a:solidFill>
                <a:effectLst/>
              </a:rPr>
              <a:t>Tabs</a:t>
            </a:r>
            <a:r>
              <a:rPr lang="en-US" sz="2200" b="1" dirty="0" smtClean="0">
                <a:effectLst/>
              </a:rPr>
              <a:t> – contain different sets of commands</a:t>
            </a:r>
          </a:p>
          <a:p>
            <a:pPr lvl="2"/>
            <a:r>
              <a:rPr lang="en-US" sz="2000" b="1" dirty="0" smtClean="0">
                <a:effectLst/>
              </a:rPr>
              <a:t>each tab is organized into </a:t>
            </a:r>
            <a:r>
              <a:rPr lang="en-US" sz="2000" b="1" dirty="0" smtClean="0">
                <a:solidFill>
                  <a:srgbClr val="3399FF"/>
                </a:solidFill>
                <a:effectLst/>
              </a:rPr>
              <a:t>groups</a:t>
            </a:r>
            <a:r>
              <a:rPr lang="en-US" sz="2000" b="1" dirty="0" smtClean="0">
                <a:effectLst/>
              </a:rPr>
              <a:t> of related commands</a:t>
            </a:r>
            <a:endParaRPr lang="en-US" sz="2000" b="1" dirty="0">
              <a:effectLst/>
            </a:endParaRPr>
          </a:p>
        </p:txBody>
      </p:sp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D9FE8C-67EC-4671-B9BA-C854DC5A47F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val="13567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Identifying Common Screen Elements in an Office App</a:t>
            </a:r>
            <a:endParaRPr lang="en-US" sz="3400" dirty="0" smtClean="0"/>
          </a:p>
        </p:txBody>
      </p:sp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D9FE8C-67EC-4671-B9BA-C854DC5A47F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60" y="1604961"/>
            <a:ext cx="729234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3694" y="9232"/>
            <a:ext cx="8230305" cy="114519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Using the Ribbon and </a:t>
            </a:r>
            <a:r>
              <a:rPr lang="en-US" sz="3400" dirty="0" smtClean="0"/>
              <a:t>Zoom </a:t>
            </a:r>
            <a:r>
              <a:rPr lang="en-US" sz="3400" dirty="0" smtClean="0"/>
              <a:t>Controls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595301"/>
            <a:ext cx="7338060" cy="4656909"/>
          </a:xfrm>
        </p:spPr>
        <p:txBody>
          <a:bodyPr/>
          <a:lstStyle/>
          <a:p>
            <a:r>
              <a:rPr lang="en-US" sz="2400" b="1" dirty="0" smtClean="0">
                <a:effectLst/>
              </a:rPr>
              <a:t>In all Office programs, you use the Ribbon to initiate commands</a:t>
            </a:r>
          </a:p>
          <a:p>
            <a:pPr lvl="1"/>
            <a:r>
              <a:rPr lang="en-US" sz="2000" b="1" dirty="0">
                <a:effectLst/>
              </a:rPr>
              <a:t>s</a:t>
            </a:r>
            <a:r>
              <a:rPr lang="en-US" sz="2000" b="1" dirty="0" smtClean="0">
                <a:effectLst/>
              </a:rPr>
              <a:t>ome commands are the same across Office programs and some vary depending on the application</a:t>
            </a:r>
          </a:p>
          <a:p>
            <a:r>
              <a:rPr lang="en-US" sz="2400" b="1" dirty="0" smtClean="0">
                <a:effectLst/>
              </a:rPr>
              <a:t>The VIEW tab has similar commands you can use to:</a:t>
            </a:r>
          </a:p>
          <a:p>
            <a:pPr lvl="1">
              <a:spcBef>
                <a:spcPts val="0"/>
              </a:spcBef>
            </a:pPr>
            <a:r>
              <a:rPr lang="en-US" sz="2000" b="1" dirty="0">
                <a:effectLst/>
              </a:rPr>
              <a:t>s</a:t>
            </a:r>
            <a:r>
              <a:rPr lang="en-US" sz="2000" b="1" dirty="0" smtClean="0">
                <a:effectLst/>
              </a:rPr>
              <a:t>witch to predefined view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effectLst/>
              </a:rPr>
              <a:t>a</a:t>
            </a:r>
            <a:r>
              <a:rPr lang="en-US" sz="2000" b="1" dirty="0" smtClean="0">
                <a:effectLst/>
              </a:rPr>
              <a:t>djust the magnification level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effectLst/>
              </a:rPr>
              <a:t>Many Office apps also contain a Zoom slider on the status bar to adjust the magnification level as well as View shortcut buttons</a:t>
            </a:r>
          </a:p>
        </p:txBody>
      </p:sp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D9FE8C-67EC-4671-B9BA-C854DC5A47F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val="19490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767" y="8164"/>
            <a:ext cx="8231233" cy="1134836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Using the Ribbon and </a:t>
            </a:r>
            <a:r>
              <a:rPr lang="en-US" sz="3400" dirty="0" smtClean="0"/>
              <a:t>Zoom </a:t>
            </a:r>
            <a:r>
              <a:rPr lang="en-US" sz="3400" dirty="0" smtClean="0"/>
              <a:t>Controls</a:t>
            </a:r>
          </a:p>
        </p:txBody>
      </p:sp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D9FE8C-67EC-4671-B9BA-C854DC5A47F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9"/>
          <a:stretch/>
        </p:blipFill>
        <p:spPr bwMode="auto">
          <a:xfrm>
            <a:off x="1128714" y="1895475"/>
            <a:ext cx="427616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005" y="2543175"/>
            <a:ext cx="3469622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1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0"/>
            <a:ext cx="8229601" cy="1143000"/>
          </a:xfrm>
        </p:spPr>
        <p:txBody>
          <a:bodyPr/>
          <a:lstStyle/>
          <a:p>
            <a:r>
              <a:rPr lang="en-US" sz="3400" dirty="0"/>
              <a:t>Using the Quick Access Toolbar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30" y="1596934"/>
            <a:ext cx="7315200" cy="4620986"/>
          </a:xfrm>
        </p:spPr>
        <p:txBody>
          <a:bodyPr/>
          <a:lstStyle/>
          <a:p>
            <a:r>
              <a:rPr lang="en-US" sz="2400" b="1" dirty="0" smtClean="0">
                <a:effectLst/>
              </a:rPr>
              <a:t>The buttons on the Quick Access toolbar, located just above the Ribbon on the left side, are available anytime except when the FILE tab is active</a:t>
            </a:r>
          </a:p>
          <a:p>
            <a:r>
              <a:rPr lang="en-US" sz="2400" b="1" dirty="0" smtClean="0">
                <a:effectLst/>
              </a:rPr>
              <a:t>Default buttons on the Quick Access Toolbar include:</a:t>
            </a:r>
          </a:p>
          <a:p>
            <a:pPr lvl="1"/>
            <a:r>
              <a:rPr lang="en-US" sz="2000" b="1" dirty="0" smtClean="0">
                <a:effectLst/>
              </a:rPr>
              <a:t>Save a file</a:t>
            </a:r>
          </a:p>
          <a:p>
            <a:pPr lvl="1"/>
            <a:r>
              <a:rPr lang="en-US" sz="2000" b="1" dirty="0" smtClean="0">
                <a:effectLst/>
              </a:rPr>
              <a:t>Undo your last action</a:t>
            </a:r>
          </a:p>
          <a:p>
            <a:pPr lvl="1"/>
            <a:r>
              <a:rPr lang="en-US" sz="2000" b="1" dirty="0" smtClean="0">
                <a:effectLst/>
              </a:rPr>
              <a:t>Redo the last action you undid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effectLst/>
              </a:rPr>
              <a:t>Buttons you frequently use can be added using the Customize Quick Access Toolbar menu</a:t>
            </a:r>
            <a:endParaRPr lang="en-US" sz="2400" b="1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A943A-05DA-40D2-982A-1849A5C4A88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30" y="1605279"/>
            <a:ext cx="7326630" cy="4292601"/>
          </a:xfrm>
        </p:spPr>
        <p:txBody>
          <a:bodyPr/>
          <a:lstStyle/>
          <a:p>
            <a:r>
              <a:rPr lang="en-US" sz="2400" b="1" dirty="0" smtClean="0">
                <a:effectLst/>
              </a:rPr>
              <a:t>To add buttons to the Quick Access toolbar:</a:t>
            </a:r>
          </a:p>
          <a:p>
            <a:pPr lvl="1"/>
            <a:r>
              <a:rPr lang="en-US" sz="2000" b="1" dirty="0">
                <a:effectLst/>
              </a:rPr>
              <a:t>c</a:t>
            </a:r>
            <a:r>
              <a:rPr lang="en-US" sz="2000" b="1" dirty="0" smtClean="0">
                <a:effectLst/>
              </a:rPr>
              <a:t>lick Customize Quick Access Toolbar button and then select which commands you use frequently to add to the Quick Access Toolbar</a:t>
            </a:r>
          </a:p>
          <a:p>
            <a:pPr>
              <a:spcBef>
                <a:spcPts val="2400"/>
              </a:spcBef>
            </a:pPr>
            <a:r>
              <a:rPr lang="en-US" sz="2400" b="1" dirty="0" smtClean="0">
                <a:effectLst/>
              </a:rPr>
              <a:t>You can also remove any button from the Quick Access toolbar</a:t>
            </a:r>
            <a:endParaRPr lang="en-US" sz="2400" b="1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A943A-05DA-40D2-982A-1849A5C4A88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399" y="0"/>
            <a:ext cx="8229601" cy="1143000"/>
          </a:xfrm>
        </p:spPr>
        <p:txBody>
          <a:bodyPr/>
          <a:lstStyle/>
          <a:p>
            <a:r>
              <a:rPr lang="en-US" sz="3400" dirty="0"/>
              <a:t>Using the Quick Access Toolbar</a:t>
            </a:r>
          </a:p>
        </p:txBody>
      </p:sp>
    </p:spTree>
    <p:extLst>
      <p:ext uri="{BB962C8B-B14F-4D97-AF65-F5344CB8AC3E}">
        <p14:creationId xmlns:p14="http://schemas.microsoft.com/office/powerpoint/2010/main" val="22149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A943A-05DA-40D2-982A-1849A5C4A88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232535"/>
            <a:ext cx="53721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674745"/>
            <a:ext cx="54673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399" y="0"/>
            <a:ext cx="8229601" cy="1143000"/>
          </a:xfrm>
        </p:spPr>
        <p:txBody>
          <a:bodyPr/>
          <a:lstStyle/>
          <a:p>
            <a:r>
              <a:rPr lang="en-US" sz="3400" dirty="0"/>
              <a:t>Using the Quick Access Toolbar</a:t>
            </a:r>
          </a:p>
        </p:txBody>
      </p:sp>
    </p:spTree>
    <p:extLst>
      <p:ext uri="{BB962C8B-B14F-4D97-AF65-F5344CB8AC3E}">
        <p14:creationId xmlns:p14="http://schemas.microsoft.com/office/powerpoint/2010/main" val="1342468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30" y="9454"/>
            <a:ext cx="8230869" cy="1144976"/>
          </a:xfrm>
        </p:spPr>
        <p:txBody>
          <a:bodyPr/>
          <a:lstStyle/>
          <a:p>
            <a:r>
              <a:rPr lang="en-US" sz="3400" dirty="0" smtClean="0"/>
              <a:t>Saving a File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30" y="1597942"/>
            <a:ext cx="7326630" cy="4379948"/>
          </a:xfrm>
        </p:spPr>
        <p:txBody>
          <a:bodyPr/>
          <a:lstStyle/>
          <a:p>
            <a:r>
              <a:rPr lang="en-US" sz="2400" b="1" dirty="0" smtClean="0">
                <a:effectLst/>
              </a:rPr>
              <a:t>To keep a document permanently it needs to be saved to a specific place, such as in a folder on your SkyDrive, your computer’s hard drive, removable flash drive, or drive located on a network</a:t>
            </a:r>
          </a:p>
          <a:p>
            <a:r>
              <a:rPr lang="en-US" sz="2400" b="1" dirty="0" smtClean="0">
                <a:effectLst/>
              </a:rPr>
              <a:t>Use the Save As to save a file for the first time</a:t>
            </a:r>
          </a:p>
          <a:p>
            <a:pPr lvl="1"/>
            <a:r>
              <a:rPr lang="en-US" sz="1800" b="1" dirty="0" smtClean="0">
                <a:effectLst/>
              </a:rPr>
              <a:t>you can access the Save As command in </a:t>
            </a:r>
            <a:r>
              <a:rPr lang="en-US" sz="1800" b="1" dirty="0">
                <a:solidFill>
                  <a:srgbClr val="3399FF"/>
                </a:solidFill>
                <a:effectLst/>
              </a:rPr>
              <a:t>Backstage view</a:t>
            </a:r>
            <a:r>
              <a:rPr lang="en-US" sz="1800" b="1" dirty="0" smtClean="0">
                <a:effectLst/>
              </a:rPr>
              <a:t>, which provides commands and tools to help you work with files </a:t>
            </a:r>
          </a:p>
          <a:p>
            <a:r>
              <a:rPr lang="en-US" sz="2400" b="1" dirty="0" smtClean="0">
                <a:effectLst/>
              </a:rPr>
              <a:t>Access Backstage view by clicking the FILE tab on the Ribbon</a:t>
            </a:r>
            <a:endParaRPr lang="en-US" sz="2400" b="1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A943A-05DA-40D2-982A-1849A5C4A88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16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A943A-05DA-40D2-982A-1849A5C4A88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603058"/>
            <a:ext cx="7599402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399" y="0"/>
            <a:ext cx="8229601" cy="1143000"/>
          </a:xfrm>
        </p:spPr>
        <p:txBody>
          <a:bodyPr/>
          <a:lstStyle/>
          <a:p>
            <a:r>
              <a:rPr lang="en-US" sz="3400" dirty="0"/>
              <a:t>Using the Quick Access Toolbar</a:t>
            </a:r>
          </a:p>
        </p:txBody>
      </p:sp>
    </p:spTree>
    <p:extLst>
      <p:ext uri="{BB962C8B-B14F-4D97-AF65-F5344CB8AC3E}">
        <p14:creationId xmlns:p14="http://schemas.microsoft.com/office/powerpoint/2010/main" val="130735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 smtClean="0"/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Understand Office Professional Plus 2013</a:t>
            </a:r>
          </a:p>
          <a:p>
            <a:r>
              <a:rPr lang="en-US" smtClean="0"/>
              <a:t>Start an Office app</a:t>
            </a:r>
          </a:p>
          <a:p>
            <a:r>
              <a:rPr lang="en-US" smtClean="0"/>
              <a:t>Identify common screen elements in an Office app</a:t>
            </a:r>
          </a:p>
          <a:p>
            <a:r>
              <a:rPr lang="en-US" smtClean="0"/>
              <a:t>Use the Ribbon and zoom controls</a:t>
            </a:r>
            <a:endParaRPr lang="en-US" dirty="0" smtClean="0"/>
          </a:p>
        </p:txBody>
      </p:sp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A668-6726-4E55-9B18-70466339791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70" y="0"/>
            <a:ext cx="8241029" cy="1154429"/>
          </a:xfrm>
        </p:spPr>
        <p:txBody>
          <a:bodyPr/>
          <a:lstStyle/>
          <a:p>
            <a:r>
              <a:rPr lang="en-US" sz="3400" dirty="0" smtClean="0"/>
              <a:t>SkyDrive and </a:t>
            </a:r>
            <a:r>
              <a:rPr lang="en-US" sz="3400" dirty="0" smtClean="0"/>
              <a:t>Microsoft </a:t>
            </a:r>
            <a:r>
              <a:rPr lang="en-US" sz="3400" dirty="0" smtClean="0"/>
              <a:t>Office Web Apps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97801"/>
            <a:ext cx="7326630" cy="4471530"/>
          </a:xfrm>
        </p:spPr>
        <p:txBody>
          <a:bodyPr/>
          <a:lstStyle/>
          <a:p>
            <a:r>
              <a:rPr lang="en-US" sz="2400" b="1" dirty="0" smtClean="0">
                <a:effectLst/>
              </a:rPr>
              <a:t>If you are signed into your Microsoft account, you can easily save your files to SkyDrive</a:t>
            </a:r>
          </a:p>
          <a:p>
            <a:pPr lvl="1"/>
            <a:r>
              <a:rPr lang="en-US" sz="2000" dirty="0" smtClean="0">
                <a:effectLst/>
              </a:rPr>
              <a:t>Available as an app on your smartphone</a:t>
            </a:r>
          </a:p>
          <a:p>
            <a:r>
              <a:rPr lang="en-US" sz="2400" b="1" dirty="0" smtClean="0">
                <a:effectLst/>
              </a:rPr>
              <a:t>You can make edits to documents on SkyDrive using Office Web Apps</a:t>
            </a:r>
          </a:p>
          <a:p>
            <a:pPr lvl="1"/>
            <a:r>
              <a:rPr lang="en-US" sz="2000" dirty="0" smtClean="0">
                <a:effectLst/>
              </a:rPr>
              <a:t>You can use Office Web Apps on any computer</a:t>
            </a:r>
          </a:p>
          <a:p>
            <a:r>
              <a:rPr lang="en-US" sz="2400" b="1" dirty="0" smtClean="0">
                <a:effectLst/>
              </a:rPr>
              <a:t>You can sign up for a free Microsoft account at http://skydrive.live.com</a:t>
            </a:r>
            <a:endParaRPr lang="en-US" sz="2400" b="1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A943A-05DA-40D2-982A-1849A5C4A88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61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4696"/>
            <a:ext cx="8229601" cy="1128303"/>
          </a:xfrm>
        </p:spPr>
        <p:txBody>
          <a:bodyPr/>
          <a:lstStyle/>
          <a:p>
            <a:r>
              <a:rPr lang="en-US" sz="3400" dirty="0" smtClean="0"/>
              <a:t>Getting Help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30" y="1598567"/>
            <a:ext cx="7315200" cy="4630783"/>
          </a:xfrm>
        </p:spPr>
        <p:txBody>
          <a:bodyPr/>
          <a:lstStyle/>
          <a:p>
            <a:r>
              <a:rPr lang="en-US" sz="2200" b="1" dirty="0">
                <a:effectLst/>
              </a:rPr>
              <a:t>Help is </a:t>
            </a:r>
            <a:r>
              <a:rPr lang="en-US" sz="2200" b="1" dirty="0">
                <a:solidFill>
                  <a:srgbClr val="3399FF"/>
                </a:solidFill>
                <a:effectLst/>
              </a:rPr>
              <a:t>context-sensitive</a:t>
            </a:r>
            <a:r>
              <a:rPr lang="en-US" sz="2200" b="1" dirty="0">
                <a:effectLst/>
              </a:rPr>
              <a:t> in that it displays topics and instructions geared to the specific task</a:t>
            </a:r>
          </a:p>
          <a:p>
            <a:pPr>
              <a:spcBef>
                <a:spcPts val="1800"/>
              </a:spcBef>
            </a:pPr>
            <a:r>
              <a:rPr lang="en-US" sz="2200" b="1" dirty="0" smtClean="0">
                <a:effectLst/>
              </a:rPr>
              <a:t>The Help system is integrated with the Microsoft Office Online Web site</a:t>
            </a:r>
          </a:p>
          <a:p>
            <a:pPr>
              <a:spcBef>
                <a:spcPts val="1800"/>
              </a:spcBef>
            </a:pPr>
            <a:r>
              <a:rPr lang="en-US" sz="2200" b="1" dirty="0" smtClean="0">
                <a:effectLst/>
              </a:rPr>
              <a:t>When pointing to a command on any tab, a ScreenTip opens displaying a description</a:t>
            </a:r>
          </a:p>
          <a:p>
            <a:pPr lvl="1"/>
            <a:r>
              <a:rPr lang="en-US" sz="2200" b="1" dirty="0">
                <a:effectLst/>
              </a:rPr>
              <a:t>m</a:t>
            </a:r>
            <a:r>
              <a:rPr lang="en-US" sz="2200" b="1" dirty="0" smtClean="0">
                <a:effectLst/>
              </a:rPr>
              <a:t>any ScreenTips also direct you to press [F1] for additional information</a:t>
            </a:r>
          </a:p>
          <a:p>
            <a:pPr>
              <a:spcBef>
                <a:spcPts val="1800"/>
              </a:spcBef>
            </a:pPr>
            <a:r>
              <a:rPr lang="en-US" sz="2200" b="1" dirty="0" smtClean="0">
                <a:effectLst/>
              </a:rPr>
              <a:t>If using the Search online </a:t>
            </a:r>
            <a:r>
              <a:rPr lang="en-US" sz="2200" dirty="0" smtClean="0">
                <a:effectLst/>
              </a:rPr>
              <a:t>help </a:t>
            </a:r>
            <a:r>
              <a:rPr lang="en-US" sz="2200" b="1" dirty="0" smtClean="0">
                <a:effectLst/>
              </a:rPr>
              <a:t>text box in Help it searches for a </a:t>
            </a:r>
            <a:r>
              <a:rPr lang="en-US" sz="2200" b="1" dirty="0">
                <a:solidFill>
                  <a:srgbClr val="3399FF"/>
                </a:solidFill>
                <a:effectLst/>
              </a:rPr>
              <a:t>keyword</a:t>
            </a:r>
            <a:r>
              <a:rPr lang="en-US" sz="2200" b="1" dirty="0" smtClean="0">
                <a:effectLst/>
              </a:rPr>
              <a:t>, which is searchable word that is contained in Help</a:t>
            </a:r>
            <a:endParaRPr lang="en-US" sz="2200" b="1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A943A-05DA-40D2-982A-1849A5C4A88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77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A943A-05DA-40D2-982A-1849A5C4A88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47" y="1008698"/>
            <a:ext cx="5405128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399" y="14696"/>
            <a:ext cx="8229601" cy="1128303"/>
          </a:xfrm>
        </p:spPr>
        <p:txBody>
          <a:bodyPr/>
          <a:lstStyle/>
          <a:p>
            <a:r>
              <a:rPr lang="en-US" sz="3400" dirty="0" smtClean="0"/>
              <a:t>Getting Help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430787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254E469-821F-4157-87B9-DF11F3CFD56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90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9299" y="6532"/>
            <a:ext cx="8224701" cy="1136468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Exiting an Office App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3029" y="1605099"/>
            <a:ext cx="7315201" cy="4109901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When you complete all the work you want to accomplish in an Office app session, you can save and close your document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You can quickly open it by clicking the file name in the Recent section of the app’s start screen</a:t>
            </a:r>
          </a:p>
          <a:p>
            <a:pPr eaLnBrk="1" hangingPunct="1">
              <a:defRPr/>
            </a:pPr>
            <a:r>
              <a:rPr lang="en-US" sz="2400" b="1" dirty="0" smtClean="0">
                <a:effectLst/>
              </a:rPr>
              <a:t>When you are finished working in an Office ap</a:t>
            </a:r>
            <a:r>
              <a:rPr lang="en-US" sz="2400" dirty="0" smtClean="0">
                <a:effectLst/>
              </a:rPr>
              <a:t>p, you click the Close button on the right end of the title bar to exit the app</a:t>
            </a:r>
            <a:endParaRPr lang="en-US" sz="2400" b="1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254E469-821F-4157-87B9-DF11F3CFD56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90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6" y="2028826"/>
            <a:ext cx="7583363" cy="3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9299" y="6532"/>
            <a:ext cx="8224701" cy="1136468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Exiting an Office App</a:t>
            </a:r>
          </a:p>
        </p:txBody>
      </p:sp>
    </p:spTree>
    <p:extLst>
      <p:ext uri="{BB962C8B-B14F-4D97-AF65-F5344CB8AC3E}">
        <p14:creationId xmlns:p14="http://schemas.microsoft.com/office/powerpoint/2010/main" val="16367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254E469-821F-4157-87B9-DF11F3CFD56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90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3694" y="17962"/>
            <a:ext cx="8230305" cy="1136468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Sharing your saved documents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4459" y="1605099"/>
            <a:ext cx="7303771" cy="3984171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You can email your saved documents easily from within Office using the Share page on the FILE tab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Click the FILE tab and then click Share. On the Share page, click Email, then click Send as Attachment</a:t>
            </a:r>
          </a:p>
          <a:p>
            <a:pPr eaLnBrk="1" hangingPunct="1">
              <a:defRPr/>
            </a:pPr>
            <a:r>
              <a:rPr lang="en-US" sz="2400" b="1" dirty="0" smtClean="0">
                <a:effectLst/>
              </a:rPr>
              <a:t>The Share page also lets you fax a document or email a copy of a document in PDF or XPS formats</a:t>
            </a:r>
          </a:p>
        </p:txBody>
      </p:sp>
    </p:spTree>
    <p:extLst>
      <p:ext uri="{BB962C8B-B14F-4D97-AF65-F5344CB8AC3E}">
        <p14:creationId xmlns:p14="http://schemas.microsoft.com/office/powerpoint/2010/main" val="3449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Use the Quick Access toolbar</a:t>
            </a:r>
          </a:p>
          <a:p>
            <a:r>
              <a:rPr lang="en-US" smtClean="0"/>
              <a:t>Save a file</a:t>
            </a:r>
          </a:p>
          <a:p>
            <a:r>
              <a:rPr lang="en-US" smtClean="0"/>
              <a:t>Get Help</a:t>
            </a:r>
          </a:p>
          <a:p>
            <a:r>
              <a:rPr lang="en-US" smtClean="0"/>
              <a:t>Exit an Office app</a:t>
            </a:r>
            <a:endParaRPr lang="en-US" dirty="0" smtClean="0"/>
          </a:p>
        </p:txBody>
      </p:sp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B663-985C-44E5-B87D-FD45B85C26A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A85B663-985C-44E5-B87D-FD45B85C26A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68680" y="0"/>
            <a:ext cx="827532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Understand Office Professional Plus 2013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3030" y="1594979"/>
            <a:ext cx="7315200" cy="4846461"/>
          </a:xfrm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Microsoft Office 2013 is a collection (or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suite</a:t>
            </a:r>
            <a:r>
              <a:rPr lang="en-US" sz="2400" b="1" dirty="0" smtClean="0">
                <a:effectLst/>
              </a:rPr>
              <a:t>) of programs or apps that you can use to produce a wide variety of documents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Office 2013 Professional Plus includes Word, Excel, Access, PowerPoint, Outlook, Publisher, and OneNote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Office 2013 is designed for the cloud, which means you can access the Office work you create from a variety of devices, as long as they are connected to the Internet</a:t>
            </a:r>
          </a:p>
        </p:txBody>
      </p:sp>
    </p:spTree>
    <p:extLst>
      <p:ext uri="{BB962C8B-B14F-4D97-AF65-F5344CB8AC3E}">
        <p14:creationId xmlns:p14="http://schemas.microsoft.com/office/powerpoint/2010/main" val="8284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9549A10-1DC2-4451-890D-AFC067396DC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1135" y="8184"/>
            <a:ext cx="8232865" cy="1134816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Understand Office Professional Plus 2013</a:t>
            </a:r>
            <a:endParaRPr lang="en-US" sz="3400" dirty="0" smtClean="0"/>
          </a:p>
        </p:txBody>
      </p:sp>
      <p:sp>
        <p:nvSpPr>
          <p:cNvPr id="15156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383030" y="1604433"/>
            <a:ext cx="7315200" cy="4688417"/>
          </a:xfrm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>
                <a:effectLst/>
              </a:rPr>
              <a:t>Office 2010 Professional Edition comes with a variety of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programs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>
                <a:effectLst/>
              </a:rPr>
              <a:t>and tools you can </a:t>
            </a:r>
            <a:r>
              <a:rPr lang="en-US" sz="2400" b="1" dirty="0" smtClean="0">
                <a:effectLst/>
              </a:rPr>
              <a:t>use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A powerful benefit of Office 2010 is the ability to save your files to </a:t>
            </a:r>
            <a:r>
              <a:rPr lang="en-US" sz="2400" dirty="0">
                <a:solidFill>
                  <a:srgbClr val="3399FF"/>
                </a:solidFill>
                <a:effectLst/>
              </a:rPr>
              <a:t>SkyDrive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dirty="0" smtClean="0">
                <a:effectLst/>
              </a:rPr>
              <a:t>as well as the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Office </a:t>
            </a:r>
            <a:r>
              <a:rPr lang="en-US" sz="2400" b="1" dirty="0">
                <a:solidFill>
                  <a:srgbClr val="3399FF"/>
                </a:solidFill>
                <a:effectLst/>
              </a:rPr>
              <a:t>Web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Apps</a:t>
            </a:r>
            <a:r>
              <a:rPr lang="en-US" sz="2400" b="1" dirty="0">
                <a:effectLst/>
              </a:rPr>
              <a:t>:</a:t>
            </a:r>
            <a:endParaRPr lang="en-US" sz="2400" b="1" dirty="0" smtClean="0">
              <a:effectLst/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b="1" dirty="0" smtClean="0">
                <a:effectLst/>
              </a:rPr>
              <a:t>a scaled down version of Word, Excel, and PowerPoint that run over the internet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b="1" dirty="0">
                <a:effectLst/>
              </a:rPr>
              <a:t>p</a:t>
            </a:r>
            <a:r>
              <a:rPr lang="en-US" sz="2000" b="1" dirty="0" smtClean="0">
                <a:effectLst/>
              </a:rPr>
              <a:t>romotes a collaborative working environment  even from different locations</a:t>
            </a:r>
            <a:endParaRPr lang="en-US" sz="20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D9FE8C-67EC-4671-B9BA-C854DC5A47F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3030" y="1594838"/>
            <a:ext cx="7315200" cy="483517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Microsoft Office 2013 Professional Plus contains the following programs: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200" b="1" dirty="0">
                <a:solidFill>
                  <a:srgbClr val="3399FF"/>
                </a:solidFill>
                <a:effectLst/>
                <a:ea typeface="+mn-ea"/>
              </a:rPr>
              <a:t>Microsoft Word </a:t>
            </a:r>
            <a:r>
              <a:rPr lang="en-US" sz="2200" b="1" dirty="0" smtClean="0">
                <a:effectLst/>
              </a:rPr>
              <a:t>- word processing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200" b="1" dirty="0">
                <a:solidFill>
                  <a:srgbClr val="3399FF"/>
                </a:solidFill>
                <a:effectLst/>
                <a:ea typeface="+mn-ea"/>
              </a:rPr>
              <a:t>Microsoft Excel </a:t>
            </a:r>
            <a:r>
              <a:rPr lang="en-US" sz="2200" b="1" dirty="0" smtClean="0">
                <a:effectLst/>
              </a:rPr>
              <a:t>- spreadsheet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200" b="1" dirty="0">
                <a:solidFill>
                  <a:srgbClr val="3399FF"/>
                </a:solidFill>
                <a:effectLst/>
                <a:ea typeface="+mn-ea"/>
              </a:rPr>
              <a:t>Microsoft Access </a:t>
            </a:r>
            <a:r>
              <a:rPr lang="en-US" sz="2200" b="1" dirty="0" smtClean="0">
                <a:effectLst/>
              </a:rPr>
              <a:t>– database management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200" b="1" dirty="0">
                <a:solidFill>
                  <a:srgbClr val="3399FF"/>
                </a:solidFill>
                <a:effectLst/>
                <a:ea typeface="+mn-ea"/>
              </a:rPr>
              <a:t>Microsoft PowerPoint </a:t>
            </a:r>
            <a:r>
              <a:rPr lang="en-US" sz="2200" b="1" dirty="0" smtClean="0">
                <a:effectLst/>
              </a:rPr>
              <a:t>– presentation graphics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200" b="1" dirty="0">
                <a:solidFill>
                  <a:srgbClr val="3399FF"/>
                </a:solidFill>
                <a:effectLst/>
                <a:ea typeface="+mn-ea"/>
              </a:rPr>
              <a:t>Microsoft Outlook </a:t>
            </a:r>
            <a:r>
              <a:rPr lang="en-US" sz="2200" b="1" dirty="0" smtClean="0">
                <a:effectLst/>
              </a:rPr>
              <a:t>– information manager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200" b="1" dirty="0">
                <a:solidFill>
                  <a:srgbClr val="3399FF"/>
                </a:solidFill>
                <a:effectLst/>
                <a:ea typeface="+mn-ea"/>
              </a:rPr>
              <a:t>Microsoft Publisher </a:t>
            </a:r>
            <a:r>
              <a:rPr lang="en-US" sz="2200" b="1" dirty="0" smtClean="0">
                <a:effectLst/>
              </a:rPr>
              <a:t>– desktop publishing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200" b="1" dirty="0">
                <a:solidFill>
                  <a:srgbClr val="3399FF"/>
                </a:solidFill>
                <a:effectLst/>
                <a:ea typeface="+mn-ea"/>
              </a:rPr>
              <a:t>Microsoft OneNote </a:t>
            </a:r>
            <a:r>
              <a:rPr lang="en-US" sz="2200" b="1" dirty="0" smtClean="0">
                <a:effectLst/>
              </a:rPr>
              <a:t>– capture and store info</a:t>
            </a:r>
          </a:p>
          <a:p>
            <a:pPr lvl="2" eaLnBrk="1" hangingPunct="1">
              <a:spcBef>
                <a:spcPts val="1200"/>
              </a:spcBef>
              <a:defRPr/>
            </a:pPr>
            <a:r>
              <a:rPr lang="en-US" sz="2000" b="1" dirty="0" smtClean="0">
                <a:effectLst/>
              </a:rPr>
              <a:t>Examples of applications on the next  2 slides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1135" y="8184"/>
            <a:ext cx="8232865" cy="1134816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Understand Office Professional Plus 2013</a:t>
            </a:r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FE8C-67EC-4671-B9BA-C854DC5A47F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596390"/>
            <a:ext cx="7389966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11135" y="8184"/>
            <a:ext cx="8232865" cy="1134816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Understand Office Professional Plus 2013</a:t>
            </a: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11825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FE8C-67EC-4671-B9BA-C854DC5A47F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597343"/>
            <a:ext cx="6392228" cy="366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11135" y="8184"/>
            <a:ext cx="8232865" cy="113481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smtClean="0"/>
              <a:t>Understand Office Professional Plus 2013</a:t>
            </a: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14342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an Office App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You can launch,  or start the Office app many ways, such as using the Start screen (Windows 8) or the Start menu (Windows 7)</a:t>
            </a:r>
          </a:p>
          <a:p>
            <a:r>
              <a:rPr lang="en-US" sz="2400" dirty="0" smtClean="0"/>
              <a:t>The start screen is a landing page that appears when you first start an Office app</a:t>
            </a:r>
          </a:p>
          <a:p>
            <a:pPr lvl="1"/>
            <a:r>
              <a:rPr lang="en-US" sz="2000" dirty="0" smtClean="0"/>
              <a:t>The left side of this screen displays recent files you have opened</a:t>
            </a:r>
          </a:p>
          <a:p>
            <a:pPr lvl="1"/>
            <a:r>
              <a:rPr lang="en-US" sz="2000" dirty="0" smtClean="0"/>
              <a:t>The right side displays images depicting different templates you can use to create different types of documents</a:t>
            </a:r>
          </a:p>
        </p:txBody>
      </p:sp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FE8C-67EC-4671-B9BA-C854DC5A47F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val="6826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2375</TotalTime>
  <Words>1150</Words>
  <Application>Microsoft Office PowerPoint</Application>
  <PresentationFormat>On-screen Show (4:3)</PresentationFormat>
  <Paragraphs>158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Times New Roman</vt:lpstr>
      <vt:lpstr>1_PPT Template</vt:lpstr>
      <vt:lpstr>PowerPoint Presentation</vt:lpstr>
      <vt:lpstr>Objectives</vt:lpstr>
      <vt:lpstr>Objectives</vt:lpstr>
      <vt:lpstr>Understand Office Professional Plus 2013</vt:lpstr>
      <vt:lpstr>Understand Office Professional Plus 2013</vt:lpstr>
      <vt:lpstr>Understand Office Professional Plus 2013</vt:lpstr>
      <vt:lpstr>Understand Office Professional Plus 2013</vt:lpstr>
      <vt:lpstr>PowerPoint Presentation</vt:lpstr>
      <vt:lpstr>Starting an Office App</vt:lpstr>
      <vt:lpstr>Starting an Office App</vt:lpstr>
      <vt:lpstr>Identifying Common Screen Elements in an Office App</vt:lpstr>
      <vt:lpstr>Identifying Common Screen Elements in an Office App</vt:lpstr>
      <vt:lpstr>Using the Ribbon and Zoom Controls</vt:lpstr>
      <vt:lpstr>Using the Ribbon and Zoom Controls</vt:lpstr>
      <vt:lpstr>Using the Quick Access Toolbar</vt:lpstr>
      <vt:lpstr>Using the Quick Access Toolbar</vt:lpstr>
      <vt:lpstr>Using the Quick Access Toolbar</vt:lpstr>
      <vt:lpstr>Saving a File </vt:lpstr>
      <vt:lpstr>Using the Quick Access Toolbar</vt:lpstr>
      <vt:lpstr>SkyDrive and Microsoft Office Web Apps</vt:lpstr>
      <vt:lpstr>Getting Help</vt:lpstr>
      <vt:lpstr>Getting Help</vt:lpstr>
      <vt:lpstr>Exiting an Office App</vt:lpstr>
      <vt:lpstr>Exiting an Office App</vt:lpstr>
      <vt:lpstr>Sharing your saved documents</vt:lpstr>
    </vt:vector>
  </TitlesOfParts>
  <Company>Course Technology,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Windows User</cp:lastModifiedBy>
  <cp:revision>667</cp:revision>
  <dcterms:created xsi:type="dcterms:W3CDTF">2002-03-14T22:04:47Z</dcterms:created>
  <dcterms:modified xsi:type="dcterms:W3CDTF">2013-05-02T20:57:54Z</dcterms:modified>
</cp:coreProperties>
</file>