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82" r:id="rId5"/>
    <p:sldId id="283" r:id="rId6"/>
    <p:sldId id="284" r:id="rId7"/>
    <p:sldId id="285" r:id="rId8"/>
    <p:sldId id="265" r:id="rId9"/>
    <p:sldId id="286" r:id="rId10"/>
    <p:sldId id="287" r:id="rId11"/>
    <p:sldId id="266" r:id="rId12"/>
    <p:sldId id="288" r:id="rId13"/>
    <p:sldId id="268" r:id="rId14"/>
    <p:sldId id="289" r:id="rId15"/>
    <p:sldId id="297" r:id="rId16"/>
    <p:sldId id="271" r:id="rId17"/>
    <p:sldId id="290" r:id="rId18"/>
    <p:sldId id="298" r:id="rId19"/>
    <p:sldId id="273" r:id="rId20"/>
    <p:sldId id="291" r:id="rId21"/>
    <p:sldId id="292" r:id="rId22"/>
    <p:sldId id="293" r:id="rId23"/>
    <p:sldId id="294" r:id="rId24"/>
    <p:sldId id="295" r:id="rId25"/>
    <p:sldId id="299" r:id="rId26"/>
    <p:sldId id="296" r:id="rId27"/>
  </p:sldIdLst>
  <p:sldSz cx="9144000" cy="6858000" type="screen4x3"/>
  <p:notesSz cx="6858000" cy="9313863"/>
  <p:embeddedFontLst>
    <p:embeddedFont>
      <p:font typeface="Copperplate Gothic Bold" pitchFamily="34" charset="0"/>
      <p:regular r:id="rId30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1566" y="-156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6F4061F8-B962-4085-AF7C-11EB38CAF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20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380CB2B-F43F-48FE-A65C-9C9161161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30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4016C8-D548-4EC3-8774-F956BD480F23}" type="slidenum">
              <a:rPr lang="en-US" b="0" smtClean="0">
                <a:latin typeface="Times New Roman" pitchFamily="18" charset="0"/>
              </a:rPr>
              <a:pPr eaLnBrk="1" hangingPunct="1"/>
              <a:t>1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92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97273-B4F6-42E7-984D-7DB7D426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0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F7039-3FF2-4C9A-A2C2-4CB12CA26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B46A4-3ABC-49D7-9D7B-0ACB59EF2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6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F67B3-7DA5-4847-9D9C-31A61EFC8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4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D4B6A-D1FE-465B-9014-F0DD25C4F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0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AA56B-F1EC-495A-A6D9-5E333647D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0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0420C-70DC-406D-ACE1-7ABBA64CB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E6175-8104-4D93-8C1A-8656C6EB6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1A414-ED95-4998-ABFD-7E7018B95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6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B6F84-1B26-4741-B0A7-9340C231F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8EE29-DAE7-4FD5-BD27-544C0F721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6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89780-8EF8-4861-B951-EACEF19EA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3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5032" y="-1"/>
            <a:ext cx="8218967" cy="113511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03920"/>
            <a:ext cx="730069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CB8DD3F-1037-4BE6-B57F-9147A5C7F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595256"/>
            <a:ext cx="9144000" cy="7127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Working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with Charts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931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a Chart</a:t>
            </a:r>
            <a:endParaRPr lang="en-US" sz="3400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5919FC-B18C-4CB2-9D8D-0C87CC2CBBF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19" y="1374884"/>
            <a:ext cx="46101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2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Moving and Resizing a Chart and Chart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Charts can be moved and sized so that they do not obscure your worksheet data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y</a:t>
            </a:r>
            <a:r>
              <a:rPr lang="en-US" sz="2000" dirty="0" smtClean="0">
                <a:effectLst/>
              </a:rPr>
              <a:t>ou can also move and resize many of the individual components, sometimes called </a:t>
            </a:r>
            <a:r>
              <a:rPr lang="en-US" sz="2000" dirty="0" smtClean="0">
                <a:solidFill>
                  <a:srgbClr val="3399FF"/>
                </a:solidFill>
                <a:effectLst/>
              </a:rPr>
              <a:t>chart elements </a:t>
            </a:r>
            <a:r>
              <a:rPr lang="en-US" sz="2000" dirty="0" smtClean="0">
                <a:effectLst/>
              </a:rPr>
              <a:t>or </a:t>
            </a:r>
            <a:r>
              <a:rPr lang="en-US" sz="2000" dirty="0" smtClean="0">
                <a:solidFill>
                  <a:srgbClr val="3399FF"/>
                </a:solidFill>
                <a:effectLst/>
              </a:rPr>
              <a:t>chart objects</a:t>
            </a:r>
            <a:r>
              <a:rPr lang="en-US" sz="2000" dirty="0" smtClean="0">
                <a:effectLst/>
              </a:rPr>
              <a:t>, such as the background or the legend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Select and drag to move a chart to the desired location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Resize a chart by dragging one of the sizing handles</a:t>
            </a:r>
          </a:p>
          <a:p>
            <a:pPr>
              <a:defRPr/>
            </a:pPr>
            <a:endParaRPr lang="en-US" sz="2400" dirty="0">
              <a:effectLst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1E8E47-B4F9-48AF-863C-D96F17E46F1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Moving and Resizing a Chart and Chart Elements</a:t>
            </a:r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1E8E47-B4F9-48AF-863C-D96F17E46F1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34" y="1794313"/>
            <a:ext cx="6858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31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Applying Chart Layouts and Styles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Chart layout</a:t>
            </a:r>
            <a:r>
              <a:rPr lang="en-US" sz="2400" dirty="0" smtClean="0">
                <a:effectLst/>
              </a:rPr>
              <a:t>: A predefined arrangement of chart elements such as the legend and chart title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Chart style</a:t>
            </a:r>
            <a:r>
              <a:rPr lang="en-US" sz="2400" dirty="0" smtClean="0">
                <a:effectLst/>
              </a:rPr>
              <a:t>: A predefined set of chart colors and fills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instantly change the way chart elements are positioned, displayed or hidden by choosing a different layout from the Quick Layouts gallery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change fill colors and textures using the Chart Styles gallery</a:t>
            </a:r>
            <a:endParaRPr lang="en-US" sz="2400" dirty="0">
              <a:effectLst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6EF1D9-59EB-4DFB-875F-9E6E411BA17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Applying Chart Layouts and Styles</a:t>
            </a:r>
            <a:endParaRPr lang="en-US" sz="3400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6EF1D9-59EB-4DFB-875F-9E6E411BA17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852613"/>
            <a:ext cx="6304382" cy="375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61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Chart Layouts and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DD4B6A-D1FE-465B-9014-F0DD25C4FB5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99" y="1245477"/>
            <a:ext cx="4251058" cy="518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84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Customizing Chart Elements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ffectLst/>
              </a:rPr>
              <a:t>Chart objects have default settings</a:t>
            </a:r>
          </a:p>
          <a:p>
            <a:pPr>
              <a:spcBef>
                <a:spcPts val="1800"/>
              </a:spcBef>
              <a:defRPr/>
            </a:pPr>
            <a:r>
              <a:rPr lang="en-US" sz="2800" dirty="0" smtClean="0">
                <a:effectLst/>
              </a:rPr>
              <a:t>Customizable chart objects are the chart title, axis titles, legend, data labels, axes, gridlines, plot area, and data table</a:t>
            </a:r>
          </a:p>
          <a:p>
            <a:pPr>
              <a:spcBef>
                <a:spcPts val="1800"/>
              </a:spcBef>
              <a:defRPr/>
            </a:pPr>
            <a:r>
              <a:rPr lang="en-US" sz="2800" dirty="0">
                <a:solidFill>
                  <a:srgbClr val="3399FF"/>
                </a:solidFill>
                <a:effectLst/>
              </a:rPr>
              <a:t>Data table</a:t>
            </a:r>
            <a:r>
              <a:rPr lang="en-US" sz="2800" dirty="0" smtClean="0">
                <a:effectLst/>
              </a:rPr>
              <a:t>: A grid containing the chart’s worksheet data 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dirty="0">
                <a:effectLst/>
              </a:rPr>
              <a:t>t</a:t>
            </a:r>
            <a:r>
              <a:rPr lang="en-US" sz="2400" dirty="0" smtClean="0">
                <a:effectLst/>
              </a:rPr>
              <a:t>his grid is added below the x-axis in certain kinds of charts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90CB06-4EAB-4C84-8021-63BA1D7391F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12" y="0"/>
            <a:ext cx="8222088" cy="1072054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Customizing Chart Elements</a:t>
            </a:r>
            <a:endParaRPr lang="en-US" sz="3400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90CB06-4EAB-4C84-8021-63BA1D7391F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11" y="1072054"/>
            <a:ext cx="4613352" cy="547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266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Chart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DD4B6A-D1FE-465B-9014-F0DD25C4FB5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574" y="1895475"/>
            <a:ext cx="6204948" cy="374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478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Enhancing a Chart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Enhancing a chart with styles and effects improves its visual appeal and effectiveness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Any </a:t>
            </a:r>
            <a:r>
              <a:rPr lang="en-US" sz="2400" u="sng" dirty="0" smtClean="0">
                <a:effectLst/>
              </a:rPr>
              <a:t>selected</a:t>
            </a:r>
            <a:r>
              <a:rPr lang="en-US" sz="2400" dirty="0" smtClean="0">
                <a:effectLst/>
              </a:rPr>
              <a:t> chart element can be modified in a variety of ways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pply a shape style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djust the fill, outline and shape effects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pply WordArt styles</a:t>
            </a:r>
          </a:p>
          <a:p>
            <a:pPr lvl="1">
              <a:defRPr/>
            </a:pPr>
            <a:endParaRPr lang="en-US" sz="2000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An example of an enhanced chart object</a:t>
            </a:r>
          </a:p>
          <a:p>
            <a:pPr>
              <a:buFontTx/>
              <a:buNone/>
              <a:defRPr/>
            </a:pPr>
            <a:r>
              <a:rPr lang="en-US" sz="2400" dirty="0" smtClean="0">
                <a:effectLst/>
              </a:rPr>
              <a:t>			</a:t>
            </a:r>
          </a:p>
          <a:p>
            <a:pPr>
              <a:buFontTx/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9CC1AB-4E9A-4EE8-834F-BA14A5E4215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5977" y="5249610"/>
            <a:ext cx="40640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Copperplate Gothic Bold" pitchFamily="34" charset="0"/>
              </a:rPr>
              <a:t>Chart Title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Understand and plan a chart</a:t>
            </a:r>
          </a:p>
          <a:p>
            <a:pPr>
              <a:defRPr/>
            </a:pPr>
            <a:r>
              <a:rPr lang="en-US" dirty="0" smtClean="0"/>
              <a:t>Create a chart</a:t>
            </a:r>
          </a:p>
          <a:p>
            <a:pPr>
              <a:defRPr/>
            </a:pPr>
            <a:r>
              <a:rPr lang="en-US" dirty="0" smtClean="0"/>
              <a:t>Move and resize charts and chart objects</a:t>
            </a:r>
          </a:p>
          <a:p>
            <a:pPr>
              <a:defRPr/>
            </a:pPr>
            <a:r>
              <a:rPr lang="en-US" dirty="0" smtClean="0"/>
              <a:t>Apply chart layouts and styles</a:t>
            </a: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C2F354-6C59-4425-8E0D-FBC7EBB4E4D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Enhancing a Chart</a:t>
            </a:r>
            <a:endParaRPr lang="en-US" sz="3400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9CC1AB-4E9A-4EE8-834F-BA14A5E4215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27" y="1793656"/>
            <a:ext cx="51339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4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a Pie Chart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pie chart is an effective tool for comparing the relative values of pasts to a whole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Add a pie chart to the worksheet or add it as a separate chart sheet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chart sheet </a:t>
            </a:r>
            <a:r>
              <a:rPr lang="en-US" sz="2400" dirty="0" smtClean="0">
                <a:effectLst/>
              </a:rPr>
              <a:t>is a sheet in a workbook that contains only a chart</a:t>
            </a:r>
          </a:p>
          <a:p>
            <a:pPr>
              <a:buFontTx/>
              <a:buNone/>
              <a:defRPr/>
            </a:pPr>
            <a:r>
              <a:rPr lang="en-US" sz="2400" dirty="0" smtClean="0">
                <a:effectLst/>
              </a:rPr>
              <a:t>			</a:t>
            </a:r>
          </a:p>
          <a:p>
            <a:pPr>
              <a:buFontTx/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9CC1AB-4E9A-4EE8-834F-BA14A5E4215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1524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a Pie Chart</a:t>
            </a:r>
            <a:endParaRPr lang="en-US" sz="3400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9CC1AB-4E9A-4EE8-834F-BA14A5E4215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41" y="2084169"/>
            <a:ext cx="66294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541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</a:t>
            </a:r>
            <a:r>
              <a:rPr lang="en-US" sz="3400" dirty="0" err="1" smtClean="0"/>
              <a:t>Sparklines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>
                <a:solidFill>
                  <a:srgbClr val="3399FF"/>
                </a:solidFill>
                <a:effectLst/>
              </a:rPr>
              <a:t>Sparklines</a:t>
            </a:r>
            <a:r>
              <a:rPr lang="en-US" sz="2400" dirty="0" smtClean="0">
                <a:effectLst/>
              </a:rPr>
              <a:t> are tiny charts that fit in one cell and illustrate trends in selected cells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There are three types of </a:t>
            </a:r>
            <a:r>
              <a:rPr lang="en-US" sz="2400" dirty="0" err="1" smtClean="0">
                <a:effectLst/>
              </a:rPr>
              <a:t>sparklines</a:t>
            </a:r>
            <a:r>
              <a:rPr lang="en-US" sz="2400" dirty="0" smtClean="0">
                <a:effectLst/>
              </a:rPr>
              <a:t> you can add to a worksheet: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Line </a:t>
            </a:r>
            <a:r>
              <a:rPr lang="en-US" sz="2000" dirty="0" err="1">
                <a:solidFill>
                  <a:srgbClr val="3399FF"/>
                </a:solidFill>
                <a:effectLst/>
                <a:ea typeface="+mn-ea"/>
              </a:rPr>
              <a:t>sparkline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 </a:t>
            </a:r>
            <a:r>
              <a:rPr lang="en-US" sz="2000" dirty="0" smtClean="0">
                <a:effectLst/>
              </a:rPr>
              <a:t>is a miniature line chart that is ideal for showing a trend over a period of time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Column </a:t>
            </a:r>
            <a:r>
              <a:rPr lang="en-US" sz="2000" dirty="0" err="1">
                <a:solidFill>
                  <a:srgbClr val="3399FF"/>
                </a:solidFill>
                <a:effectLst/>
                <a:ea typeface="+mn-ea"/>
              </a:rPr>
              <a:t>sparkline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 </a:t>
            </a:r>
            <a:r>
              <a:rPr lang="en-US" sz="2000" dirty="0" smtClean="0">
                <a:effectLst/>
              </a:rPr>
              <a:t>is a tiny column chart that includes a bar for each cell in a selected range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Win/Loss </a:t>
            </a:r>
            <a:r>
              <a:rPr lang="en-US" sz="2000" dirty="0" err="1">
                <a:solidFill>
                  <a:srgbClr val="3399FF"/>
                </a:solidFill>
                <a:effectLst/>
                <a:ea typeface="+mn-ea"/>
              </a:rPr>
              <a:t>sparkline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 </a:t>
            </a:r>
            <a:r>
              <a:rPr lang="en-US" sz="2000" dirty="0" smtClean="0">
                <a:effectLst/>
              </a:rPr>
              <a:t>shows tow types of bars—one for gains and one for losses</a:t>
            </a:r>
          </a:p>
          <a:p>
            <a:pPr>
              <a:buFontTx/>
              <a:buNone/>
              <a:defRPr/>
            </a:pPr>
            <a:r>
              <a:rPr lang="en-US" sz="2400" dirty="0" smtClean="0">
                <a:effectLst/>
              </a:rPr>
              <a:t>			</a:t>
            </a:r>
          </a:p>
          <a:p>
            <a:pPr>
              <a:buFontTx/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9CC1AB-4E9A-4EE8-834F-BA14A5E4215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1124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</a:t>
            </a:r>
            <a:r>
              <a:rPr lang="en-US" sz="3400" dirty="0" err="1" smtClean="0"/>
              <a:t>Sparklines</a:t>
            </a:r>
            <a:endParaRPr lang="en-US" sz="3400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9CC1AB-4E9A-4EE8-834F-BA14A5E4215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91" y="1878561"/>
            <a:ext cx="66770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545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</a:t>
            </a:r>
            <a:r>
              <a:rPr lang="en-US" dirty="0" err="1"/>
              <a:t>Sparklines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DD4B6A-D1FE-465B-9014-F0DD25C4FB5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033588"/>
            <a:ext cx="7641022" cy="315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916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</a:t>
            </a:r>
            <a:r>
              <a:rPr lang="en-US" sz="3400" dirty="0" err="1" smtClean="0"/>
              <a:t>Sparklines</a:t>
            </a:r>
            <a:endParaRPr lang="en-US" sz="3400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9CC1AB-4E9A-4EE8-834F-BA14A5E4215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40" y="2709862"/>
            <a:ext cx="7822816" cy="159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50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Customize chart elements</a:t>
            </a:r>
          </a:p>
          <a:p>
            <a:pPr>
              <a:defRPr/>
            </a:pPr>
            <a:r>
              <a:rPr lang="en-US" dirty="0" smtClean="0"/>
              <a:t>Enhance a chart</a:t>
            </a:r>
          </a:p>
          <a:p>
            <a:pPr>
              <a:defRPr/>
            </a:pPr>
            <a:r>
              <a:rPr lang="en-US" dirty="0" smtClean="0"/>
              <a:t>Create a pie chart</a:t>
            </a:r>
          </a:p>
          <a:p>
            <a:pPr>
              <a:defRPr/>
            </a:pPr>
            <a:r>
              <a:rPr lang="en-US" dirty="0" smtClean="0"/>
              <a:t>Create </a:t>
            </a:r>
            <a:r>
              <a:rPr lang="en-US" dirty="0" err="1" smtClean="0"/>
              <a:t>sparklines</a:t>
            </a: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EFF417-BD15-465A-BE17-F0249711165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Understanding and Planning a Chart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To create a chart you need to review some basic concepts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Understand the different parts of a chart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Horizontal axis </a:t>
            </a:r>
            <a:r>
              <a:rPr lang="en-US" sz="2000" dirty="0" smtClean="0">
                <a:effectLst/>
              </a:rPr>
              <a:t>(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x-axis</a:t>
            </a:r>
            <a:r>
              <a:rPr lang="en-US" sz="2000" dirty="0" smtClean="0">
                <a:effectLst/>
              </a:rPr>
              <a:t>); horizontal line at the base of the chart displaying categories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Vertical axis </a:t>
            </a:r>
            <a:r>
              <a:rPr lang="en-US" sz="2000" dirty="0" smtClean="0">
                <a:effectLst/>
              </a:rPr>
              <a:t>(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y-axis</a:t>
            </a:r>
            <a:r>
              <a:rPr lang="en-US" sz="2000" dirty="0" smtClean="0">
                <a:effectLst/>
              </a:rPr>
              <a:t>); vertical line at the left edge of the chart provides values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Axis titles</a:t>
            </a:r>
            <a:r>
              <a:rPr lang="en-US" sz="2000" dirty="0" smtClean="0">
                <a:effectLst/>
              </a:rPr>
              <a:t>; identify the values on each axis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Data series</a:t>
            </a:r>
            <a:r>
              <a:rPr lang="en-US" sz="2000" dirty="0" smtClean="0">
                <a:effectLst/>
              </a:rPr>
              <a:t>; sequence of related numbers that shows a trend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Data </a:t>
            </a:r>
            <a:r>
              <a:rPr lang="en-US" sz="2000" dirty="0" smtClean="0">
                <a:solidFill>
                  <a:srgbClr val="3399FF"/>
                </a:solidFill>
                <a:effectLst/>
                <a:ea typeface="+mn-ea"/>
              </a:rPr>
              <a:t>marker</a:t>
            </a:r>
            <a:r>
              <a:rPr lang="en-US" sz="2000" dirty="0">
                <a:effectLst/>
              </a:rPr>
              <a:t>; single chart symbol that represents one value in a data series</a:t>
            </a:r>
          </a:p>
          <a:p>
            <a:pPr marL="627062" lvl="1" indent="0">
              <a:buNone/>
              <a:defRPr/>
            </a:pPr>
            <a:endParaRPr lang="en-US" sz="2000" dirty="0" smtClean="0">
              <a:effectLst/>
            </a:endParaRPr>
          </a:p>
          <a:p>
            <a:pPr marL="627062" lvl="1" indent="0">
              <a:buNone/>
              <a:defRPr/>
            </a:pPr>
            <a:endParaRPr lang="en-US" sz="2000" dirty="0" smtClean="0">
              <a:effectLst/>
            </a:endParaRPr>
          </a:p>
          <a:p>
            <a:pPr>
              <a:defRPr/>
            </a:pPr>
            <a:endParaRPr lang="en-US" sz="2400" dirty="0">
              <a:effectLst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EFF417-BD15-465A-BE17-F0249711165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317652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Understanding and Planning a Chart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Legend</a:t>
            </a:r>
            <a:r>
              <a:rPr lang="en-US" sz="2000" dirty="0" smtClean="0">
                <a:effectLst/>
              </a:rPr>
              <a:t>; identifies what each data series represents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Gridlines</a:t>
            </a:r>
            <a:r>
              <a:rPr lang="en-US" sz="2000" dirty="0" smtClean="0">
                <a:effectLst/>
              </a:rPr>
              <a:t>; vertical and horizontal lines that help identify the value for each data series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Plot area</a:t>
            </a:r>
            <a:r>
              <a:rPr lang="en-US" sz="2000" dirty="0" smtClean="0">
                <a:effectLst/>
              </a:rPr>
              <a:t>; part of the chart contained within the horizontal and vertical axes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3399FF"/>
                </a:solidFill>
                <a:effectLst/>
              </a:rPr>
              <a:t>Chart area</a:t>
            </a:r>
            <a:r>
              <a:rPr lang="en-US" sz="2000" dirty="0" smtClean="0">
                <a:effectLst/>
              </a:rPr>
              <a:t>; entire chart and all the chart elements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Identify the purpose of the data and choose an appropriate chart type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Design the worksheet so that Excel creates the chart you want</a:t>
            </a:r>
          </a:p>
          <a:p>
            <a:pPr marL="627062" lvl="1" indent="0">
              <a:buNone/>
              <a:defRPr/>
            </a:pPr>
            <a:endParaRPr lang="en-US" sz="2000" dirty="0" smtClean="0">
              <a:effectLst/>
            </a:endParaRPr>
          </a:p>
          <a:p>
            <a:pPr marL="0" indent="0"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EFF417-BD15-465A-BE17-F0249711165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424434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Understanding and Planning a Chart</a:t>
            </a:r>
            <a:endParaRPr lang="en-US" sz="3400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EFF417-BD15-465A-BE17-F0249711165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45" y="1734445"/>
            <a:ext cx="5949020" cy="454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86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Understanding and Planning a Chart</a:t>
            </a:r>
            <a:endParaRPr lang="en-US" sz="3400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EFF417-BD15-465A-BE17-F0249711165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87" y="2305050"/>
            <a:ext cx="70675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512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a Chart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create Excel charts from your worksheet data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Select the cells containing data you want to chart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Click the Recommended Charts button on the INSERT tab to choose from a selection of chart types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Changes to the worksheet data are automatically reflected in the chart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You can change the chart type to what will best illustrate the data</a:t>
            </a:r>
            <a:endParaRPr lang="en-US" sz="2400" dirty="0">
              <a:effectLst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5919FC-B18C-4CB2-9D8D-0C87CC2CBBF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40" y="0"/>
            <a:ext cx="8238059" cy="116378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Chart</a:t>
            </a:r>
            <a:endParaRPr lang="en-US" sz="3400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5919FC-B18C-4CB2-9D8D-0C87CC2CBBF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26" y="1378169"/>
            <a:ext cx="45434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23946"/>
      </p:ext>
    </p:extLst>
  </p:cSld>
  <p:clrMapOvr>
    <a:masterClrMapping/>
  </p:clrMapOvr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</TotalTime>
  <Words>818</Words>
  <Application>Microsoft Office PowerPoint</Application>
  <PresentationFormat>On-screen Show (4:3)</PresentationFormat>
  <Paragraphs>135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Copperplate Gothic Bold</vt:lpstr>
      <vt:lpstr>Times New Roman</vt:lpstr>
      <vt:lpstr>1_PPT Template</vt:lpstr>
      <vt:lpstr>PowerPoint Presentation</vt:lpstr>
      <vt:lpstr>Objectives</vt:lpstr>
      <vt:lpstr>Objectives</vt:lpstr>
      <vt:lpstr>Understanding and Planning a Chart</vt:lpstr>
      <vt:lpstr>Understanding and Planning a Chart</vt:lpstr>
      <vt:lpstr>Understanding and Planning a Chart</vt:lpstr>
      <vt:lpstr>Understanding and Planning a Chart</vt:lpstr>
      <vt:lpstr>Creating a Chart</vt:lpstr>
      <vt:lpstr>Creating a Chart</vt:lpstr>
      <vt:lpstr>Creating a Chart</vt:lpstr>
      <vt:lpstr>Moving and Resizing a Chart and Chart Elements</vt:lpstr>
      <vt:lpstr>Moving and Resizing a Chart and Chart Elements</vt:lpstr>
      <vt:lpstr>Applying Chart Layouts and Styles</vt:lpstr>
      <vt:lpstr>Applying Chart Layouts and Styles</vt:lpstr>
      <vt:lpstr>Applying Chart Layouts and Styles</vt:lpstr>
      <vt:lpstr>Customizing Chart Elements</vt:lpstr>
      <vt:lpstr>Customizing Chart Elements</vt:lpstr>
      <vt:lpstr>Customizing Chart Elements</vt:lpstr>
      <vt:lpstr>Enhancing a Chart</vt:lpstr>
      <vt:lpstr>Enhancing a Chart</vt:lpstr>
      <vt:lpstr>Creating a Pie Chart</vt:lpstr>
      <vt:lpstr>Creating a Pie Chart</vt:lpstr>
      <vt:lpstr>Creating Sparklines</vt:lpstr>
      <vt:lpstr>Creating Sparklines</vt:lpstr>
      <vt:lpstr>Creating Sparklines</vt:lpstr>
      <vt:lpstr>Creating Sparklines</vt:lpstr>
    </vt:vector>
  </TitlesOfParts>
  <Company>Course Technology,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Windows User</cp:lastModifiedBy>
  <cp:revision>706</cp:revision>
  <dcterms:created xsi:type="dcterms:W3CDTF">2002-03-14T22:04:47Z</dcterms:created>
  <dcterms:modified xsi:type="dcterms:W3CDTF">2013-04-30T21:04:48Z</dcterms:modified>
</cp:coreProperties>
</file>