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60" r:id="rId4"/>
    <p:sldId id="282" r:id="rId5"/>
    <p:sldId id="283" r:id="rId6"/>
    <p:sldId id="284" r:id="rId7"/>
    <p:sldId id="285" r:id="rId8"/>
    <p:sldId id="263" r:id="rId9"/>
    <p:sldId id="286" r:id="rId10"/>
    <p:sldId id="298" r:id="rId11"/>
    <p:sldId id="267" r:id="rId12"/>
    <p:sldId id="289" r:id="rId13"/>
    <p:sldId id="292" r:id="rId14"/>
    <p:sldId id="290" r:id="rId15"/>
    <p:sldId id="293" r:id="rId16"/>
    <p:sldId id="301" r:id="rId17"/>
    <p:sldId id="302" r:id="rId18"/>
    <p:sldId id="271" r:id="rId19"/>
    <p:sldId id="294" r:id="rId20"/>
    <p:sldId id="273" r:id="rId21"/>
    <p:sldId id="295" r:id="rId22"/>
    <p:sldId id="296" r:id="rId23"/>
    <p:sldId id="297" r:id="rId24"/>
    <p:sldId id="277" r:id="rId25"/>
    <p:sldId id="299" r:id="rId26"/>
    <p:sldId id="300" r:id="rId27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566" y="-156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F79C87C0-73C3-4106-9925-4CE40C676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93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2AE5FF8-DC92-4185-B63A-E8816C545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0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8745"/>
            <a:ext cx="18192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13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6377-9416-4C8E-989D-62391AC18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3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2CF9-3A9D-4600-B41F-CE51D1EF0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356" y="0"/>
            <a:ext cx="8225643" cy="1146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268E-2FCA-48F2-874D-855718588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78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356" y="0"/>
            <a:ext cx="8225643" cy="1146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2103" y="1600863"/>
            <a:ext cx="3622675" cy="45406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00862"/>
            <a:ext cx="3624262" cy="2171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FAAB-E362-4256-A979-51B7F0538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4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D8A6-71CB-419F-9A4A-2514B03B2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1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54073-3C78-45B4-8F22-F4FA7DB5C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8D2C-3078-4470-8D40-FD9275D0B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3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A639-B29E-4726-86D5-D6342F033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8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ADFC5-E27F-452C-815C-A6EC53D7B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95934-2433-4F05-B0B1-07C881BBC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F251D-A112-4C64-8EC9-45D9EC98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3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EE009-25D1-41F4-A797-7E0893E2F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8358" y="0"/>
            <a:ext cx="8225642" cy="1146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5720" y="1600862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1B68298D-3978-4484-8615-22A18D8B4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138229" y="3583431"/>
            <a:ext cx="7151687" cy="82908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Using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Complex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Formulas, Functions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, and Tables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Understanding Functions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Arguments</a:t>
            </a:r>
            <a:r>
              <a:rPr lang="en-US" sz="2400" dirty="0">
                <a:effectLst/>
              </a:rPr>
              <a:t> are all the information a function needs to perform a </a:t>
            </a:r>
            <a:r>
              <a:rPr lang="en-US" sz="2400" dirty="0" smtClean="0">
                <a:effectLst/>
              </a:rPr>
              <a:t>task</a:t>
            </a:r>
            <a:endParaRPr lang="en-US" sz="24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Arguments </a:t>
            </a:r>
            <a:r>
              <a:rPr lang="en-US" sz="2400" dirty="0" smtClean="0">
                <a:effectLst/>
              </a:rPr>
              <a:t>can be values such as (100 or .02), cell references (such as B3), or range references (such as A9:G16)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Anytime you type an equal sign followed by a letter, a list of valid functions and names beginning with that letter appear which is called </a:t>
            </a:r>
            <a:r>
              <a:rPr lang="en-US" sz="2400" dirty="0">
                <a:solidFill>
                  <a:srgbClr val="3399FF"/>
                </a:solidFill>
                <a:effectLst/>
              </a:rPr>
              <a:t>Formula AutoComplete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33084C-2B68-47DA-8981-83FFB2A941F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13938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Using Date and Time Functions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The Excel date and time functions let you display the current date and/or time in the worksheet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Help you calculate time between events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Some date and time functions produce recognizable text values that can easily be displayed in a worksheet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Other date and time functions produce values that require special formatting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463FE5-A391-4B22-8634-B758CE4C04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Using Date and Time Functions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463FE5-A391-4B22-8634-B758CE4C04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24" y="1809749"/>
            <a:ext cx="5737087" cy="41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80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Understanding how dates are calculated using serial values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Dates are stored as serial values (sequentially numbered since Jan. 1, 1900</a:t>
            </a:r>
            <a:r>
              <a:rPr lang="en-US" sz="2400" dirty="0" smtClean="0">
                <a:effectLst/>
              </a:rPr>
              <a:t>)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Dates are stored as serial values so that they can be used in calculations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Excel displays the serial value that represents the date and you can format the cell to display the date as you desire</a:t>
            </a:r>
            <a:endParaRPr lang="en-US" sz="2400" dirty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463FE5-A391-4B22-8634-B758CE4C04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345214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Using Statistical Functions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862"/>
            <a:ext cx="8229600" cy="4764312"/>
          </a:xfrm>
        </p:spPr>
        <p:txBody>
          <a:bodyPr/>
          <a:lstStyle/>
          <a:p>
            <a:r>
              <a:rPr lang="en-US" sz="2300" dirty="0" smtClean="0">
                <a:effectLst/>
              </a:rPr>
              <a:t>Excel includes many statistical functions with the most popular being AVERAGE, MIN and MAX</a:t>
            </a:r>
          </a:p>
          <a:p>
            <a:pPr lvl="1"/>
            <a:r>
              <a:rPr lang="en-US" sz="2000" dirty="0" smtClean="0">
                <a:solidFill>
                  <a:srgbClr val="3399FF"/>
                </a:solidFill>
                <a:effectLst/>
              </a:rPr>
              <a:t>AVERAGE</a:t>
            </a:r>
            <a:r>
              <a:rPr lang="en-US" sz="2000" dirty="0" smtClean="0">
                <a:effectLst/>
              </a:rPr>
              <a:t> --  calculate the average of a range of cells</a:t>
            </a:r>
          </a:p>
          <a:p>
            <a:pPr lvl="1"/>
            <a:r>
              <a:rPr lang="en-US" sz="2000" dirty="0" smtClean="0">
                <a:solidFill>
                  <a:srgbClr val="3399FF"/>
                </a:solidFill>
                <a:effectLst/>
              </a:rPr>
              <a:t>MIN</a:t>
            </a:r>
            <a:r>
              <a:rPr lang="en-US" sz="2000" dirty="0" smtClean="0">
                <a:effectLst/>
              </a:rPr>
              <a:t>/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MAX</a:t>
            </a:r>
            <a:r>
              <a:rPr lang="en-US" sz="2000" dirty="0" smtClean="0">
                <a:effectLst/>
              </a:rPr>
              <a:t> – calculate the smallest or largest value in a range of cells</a:t>
            </a:r>
          </a:p>
          <a:p>
            <a:pPr>
              <a:spcBef>
                <a:spcPts val="1800"/>
              </a:spcBef>
            </a:pPr>
            <a:r>
              <a:rPr lang="en-US" sz="2300" dirty="0" smtClean="0">
                <a:effectLst/>
              </a:rPr>
              <a:t>These functions are available either on the AutoSum list menu or by using the Quick Analysis gallery, which provides easy access to common functions and formatting tools</a:t>
            </a:r>
          </a:p>
          <a:p>
            <a:pPr>
              <a:spcBef>
                <a:spcPts val="1800"/>
              </a:spcBef>
            </a:pPr>
            <a:r>
              <a:rPr lang="en-US" sz="2300" dirty="0">
                <a:effectLst/>
              </a:rPr>
              <a:t>To access all statistical functions, click More Functions in the Function Library group on the FORMULAS tab, then click </a:t>
            </a:r>
            <a:r>
              <a:rPr lang="en-US" sz="2300" dirty="0" smtClean="0">
                <a:effectLst/>
              </a:rPr>
              <a:t>Statistical</a:t>
            </a:r>
            <a:endParaRPr lang="en-US" sz="2300" dirty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463FE5-A391-4B22-8634-B758CE4C04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297121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Using Statistical Functions 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463FE5-A391-4B22-8634-B758CE4C04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44" y="2068418"/>
            <a:ext cx="59626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03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Statistical Functions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7D8A6-71CB-419F-9A4A-2514B03B204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43" y="1616401"/>
            <a:ext cx="53530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39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Statistical Functions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7D8A6-71CB-419F-9A4A-2514B03B204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 Office 2013-Illustrated Fundamentals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18" y="1591100"/>
            <a:ext cx="6599130" cy="370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63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Applying Conditional Formatting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Conditional formatting </a:t>
            </a:r>
            <a:r>
              <a:rPr lang="en-US" sz="2400" dirty="0" smtClean="0">
                <a:effectLst/>
              </a:rPr>
              <a:t>is used to highlight or emphasize certain information in a worksheet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y</a:t>
            </a:r>
            <a:r>
              <a:rPr lang="en-US" sz="2000" dirty="0" smtClean="0">
                <a:effectLst/>
              </a:rPr>
              <a:t>ou specify the conditions to be met for the data to be emphasized such as highest and lowest product sales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Excel applies conditional formatting to cells when specified criteria are met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Color scales </a:t>
            </a:r>
            <a:r>
              <a:rPr lang="en-US" sz="2000" dirty="0" smtClean="0">
                <a:effectLst/>
              </a:rPr>
              <a:t>are shading patterns that use two or three colors to show the relative values of a range of cells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Data bars </a:t>
            </a:r>
            <a:r>
              <a:rPr lang="en-US" sz="2000" dirty="0" smtClean="0">
                <a:effectLst/>
              </a:rPr>
              <a:t>make it easy to quickly identify the large and small values in a range of cells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6D926A-512D-4402-8585-20258344D70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Applying Conditional Formatting </a:t>
            </a:r>
            <a:endParaRPr lang="en-US" sz="34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6D926A-512D-4402-8585-20258344D70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01254"/>
            <a:ext cx="4485138" cy="49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1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 complex formulas</a:t>
            </a:r>
          </a:p>
          <a:p>
            <a:pPr>
              <a:defRPr/>
            </a:pPr>
            <a:r>
              <a:rPr lang="en-US" dirty="0" smtClean="0"/>
              <a:t>Use absolute cell references</a:t>
            </a:r>
          </a:p>
          <a:p>
            <a:pPr>
              <a:defRPr/>
            </a:pPr>
            <a:r>
              <a:rPr lang="en-US" dirty="0" smtClean="0"/>
              <a:t>Understand functions</a:t>
            </a:r>
          </a:p>
          <a:p>
            <a:pPr>
              <a:defRPr/>
            </a:pPr>
            <a:r>
              <a:rPr lang="en-US" dirty="0" smtClean="0"/>
              <a:t>Use date and time functions</a:t>
            </a:r>
          </a:p>
          <a:p>
            <a:pPr>
              <a:defRPr/>
            </a:pPr>
            <a:r>
              <a:rPr lang="en-US" dirty="0" smtClean="0"/>
              <a:t>Use statistical </a:t>
            </a:r>
            <a:r>
              <a:rPr lang="en-US" dirty="0" smtClean="0"/>
              <a:t>functions</a:t>
            </a:r>
          </a:p>
          <a:p>
            <a:pPr>
              <a:defRPr/>
            </a:pPr>
            <a:r>
              <a:rPr lang="en-US" dirty="0"/>
              <a:t>Apply conditional formatting</a:t>
            </a:r>
          </a:p>
          <a:p>
            <a:pPr>
              <a:defRPr/>
            </a:pPr>
            <a:r>
              <a:rPr lang="en-US" dirty="0"/>
              <a:t>Sort rows in a table</a:t>
            </a:r>
          </a:p>
          <a:p>
            <a:pPr>
              <a:defRPr/>
            </a:pPr>
            <a:r>
              <a:rPr lang="en-US" dirty="0"/>
              <a:t>Filter table data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2DD20A-DAA5-4376-8919-80A0DCA3C49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Sorting Rows in a Table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table</a:t>
            </a:r>
            <a:r>
              <a:rPr lang="en-US" sz="2400" dirty="0" smtClean="0">
                <a:effectLst/>
              </a:rPr>
              <a:t> in Excel consists of rows and columns of data with a similar structure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manage and analyze this data separately from the rest of the worksheet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</a:t>
            </a:r>
            <a:r>
              <a:rPr lang="en-US" sz="2400" dirty="0">
                <a:solidFill>
                  <a:srgbClr val="3399FF"/>
                </a:solidFill>
                <a:effectLst/>
              </a:rPr>
              <a:t>sort</a:t>
            </a:r>
            <a:r>
              <a:rPr lang="en-US" sz="2400" dirty="0" smtClean="0">
                <a:effectLst/>
              </a:rPr>
              <a:t>, or change the order of the table rows,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use the Format as Table button to specify the cell range for the table and the appropriate style</a:t>
            </a: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1651CD-E524-425B-8120-299A04B904E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Sorting Rows in a Table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effectLst/>
              </a:rPr>
              <a:t>An Excel table is similar to a table in 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database </a:t>
            </a:r>
            <a:r>
              <a:rPr lang="en-US" sz="2400" dirty="0">
                <a:effectLst/>
              </a:rPr>
              <a:t>because you can sort data in much the same way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Excel table </a:t>
            </a:r>
            <a:r>
              <a:rPr lang="en-US" sz="2400" dirty="0" smtClean="0">
                <a:effectLst/>
              </a:rPr>
              <a:t>columns </a:t>
            </a:r>
            <a:r>
              <a:rPr lang="en-US" sz="2400" dirty="0">
                <a:effectLst/>
              </a:rPr>
              <a:t>are often called </a:t>
            </a:r>
            <a:r>
              <a:rPr lang="en-US" sz="2400" dirty="0">
                <a:solidFill>
                  <a:srgbClr val="3399FF"/>
                </a:solidFill>
                <a:effectLst/>
              </a:rPr>
              <a:t>fields</a:t>
            </a:r>
            <a:r>
              <a:rPr lang="en-US" sz="2400" dirty="0">
                <a:effectLst/>
              </a:rPr>
              <a:t> and rows of data are called </a:t>
            </a:r>
            <a:r>
              <a:rPr lang="en-US" sz="2400" dirty="0">
                <a:solidFill>
                  <a:srgbClr val="3399FF"/>
                </a:solidFill>
                <a:effectLst/>
              </a:rPr>
              <a:t>records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a table,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header row </a:t>
            </a:r>
            <a:r>
              <a:rPr lang="en-US" sz="2400" dirty="0" smtClean="0">
                <a:effectLst/>
              </a:rPr>
              <a:t>is the row at the top that contains column headings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total row </a:t>
            </a:r>
            <a:r>
              <a:rPr lang="en-US" sz="2400" dirty="0" smtClean="0">
                <a:effectLst/>
              </a:rPr>
              <a:t>can be added at the bottom of a table when you want to add totals</a:t>
            </a:r>
            <a:endParaRPr lang="en-US" sz="2400" dirty="0">
              <a:effectLst/>
            </a:endParaRP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  <a:p>
            <a:pPr marL="0" indent="0"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1651CD-E524-425B-8120-299A04B904E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2143772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Sorting Rows in a Table</a:t>
            </a:r>
            <a:endParaRPr lang="en-US" sz="34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1651CD-E524-425B-8120-299A04B904E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51" y="1378423"/>
            <a:ext cx="4216189" cy="50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47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Sorting Rows in a Table</a:t>
            </a:r>
            <a:endParaRPr lang="en-US" sz="34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1651CD-E524-425B-8120-299A04B904E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60" y="1615269"/>
            <a:ext cx="60674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010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Filtering Table Data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filter</a:t>
            </a:r>
            <a:r>
              <a:rPr lang="en-US" sz="2400" dirty="0" smtClean="0">
                <a:effectLst/>
              </a:rPr>
              <a:t> displays only the data you need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specify the data you need by setting </a:t>
            </a:r>
            <a:r>
              <a:rPr lang="en-US" sz="2400" dirty="0">
                <a:solidFill>
                  <a:srgbClr val="3399FF"/>
                </a:solidFill>
                <a:effectLst/>
              </a:rPr>
              <a:t>criteria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apply a filer to a table by using the filter list arrows that appear to the right of each column heading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A filter does not change the order of the items in the table (like a sort); it temporarily hides data not meeting the specified criteria</a:t>
            </a: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054DFF-1037-4CD4-B80D-324AB881919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Filtering Table Data</a:t>
            </a:r>
            <a:endParaRPr lang="en-US" sz="34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054DFF-1037-4CD4-B80D-324AB881919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14" y="2209798"/>
            <a:ext cx="6117240" cy="342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3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Filtering Table Data</a:t>
            </a:r>
            <a:endParaRPr lang="en-US" sz="34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054DFF-1037-4CD4-B80D-324AB881919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45" y="1555843"/>
            <a:ext cx="5153529" cy="484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5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Complex Formulas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3399FF"/>
                </a:solidFill>
                <a:effectLst/>
              </a:rPr>
              <a:t>Complex formulas</a:t>
            </a:r>
            <a:r>
              <a:rPr lang="en-US" sz="2400" dirty="0" smtClean="0">
                <a:effectLst/>
              </a:rPr>
              <a:t> are </a:t>
            </a:r>
            <a:r>
              <a:rPr lang="en-US" sz="2400" dirty="0">
                <a:effectLst/>
              </a:rPr>
              <a:t>f</a:t>
            </a:r>
            <a:r>
              <a:rPr lang="en-US" sz="2400" dirty="0" smtClean="0">
                <a:effectLst/>
              </a:rPr>
              <a:t>ormulas that contain more than one operator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a formula contains multiple operators, Excel uses the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order of precedence </a:t>
            </a:r>
            <a:r>
              <a:rPr lang="en-US" sz="2400" dirty="0" smtClean="0">
                <a:effectLst/>
              </a:rPr>
              <a:t>to determine which calculations to perform first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Calculations are performed in this order: calculations in parentheses first, </a:t>
            </a:r>
            <a:r>
              <a:rPr lang="en-US" sz="2400" dirty="0">
                <a:effectLst/>
              </a:rPr>
              <a:t>e</a:t>
            </a:r>
            <a:r>
              <a:rPr lang="en-US" sz="2400" dirty="0" smtClean="0">
                <a:effectLst/>
              </a:rPr>
              <a:t>xponential calculations, multiplication, division, addition, subtraction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m</a:t>
            </a:r>
            <a:r>
              <a:rPr lang="en-US" sz="2000" dirty="0" smtClean="0">
                <a:effectLst/>
              </a:rPr>
              <a:t>ultiple calculations within parentheses are performed to this same order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16056C-DB36-4217-848F-8587B92E77F1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Complex Formulas</a:t>
            </a:r>
            <a:endParaRPr lang="en-US" sz="3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16056C-DB36-4217-848F-8587B92E77F1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01" y="1608163"/>
            <a:ext cx="8022729" cy="177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15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Complex Formulas</a:t>
            </a:r>
            <a:endParaRPr lang="en-US" sz="3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16056C-DB36-4217-848F-8587B92E77F1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17" y="1606939"/>
            <a:ext cx="7048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20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Using Absolute Cell References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275" y="1600861"/>
            <a:ext cx="7932717" cy="4633683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ffectLst/>
              </a:rPr>
              <a:t>When you copy a formula </a:t>
            </a:r>
            <a:r>
              <a:rPr lang="en-US" sz="2400" dirty="0" smtClean="0">
                <a:effectLst/>
              </a:rPr>
              <a:t>from </a:t>
            </a:r>
            <a:r>
              <a:rPr lang="en-US" sz="2400" dirty="0">
                <a:effectLst/>
              </a:rPr>
              <a:t>one cell to another, Excel automatically adjusts the cell </a:t>
            </a:r>
            <a:r>
              <a:rPr lang="en-US" sz="2400" dirty="0" smtClean="0">
                <a:effectLst/>
              </a:rPr>
              <a:t>references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There may be times that you do not want the cell reference to change, in this case you use an absolute cell reference in the formula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An </a:t>
            </a:r>
            <a:r>
              <a:rPr lang="en-US" sz="2400" dirty="0">
                <a:solidFill>
                  <a:srgbClr val="3399FF"/>
                </a:solidFill>
                <a:effectLst/>
              </a:rPr>
              <a:t>absolute cell reference </a:t>
            </a:r>
            <a:r>
              <a:rPr lang="en-US" sz="2400" dirty="0" smtClean="0">
                <a:effectLst/>
              </a:rPr>
              <a:t>is a cell reference that always stays the same, even when copying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bsolute cell references contain a $ symbol before the column letter and row number (such as $A$1)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o insert an absolute reference, click the cell you want to use and then press [F4]</a:t>
            </a:r>
            <a:endParaRPr lang="en-US" sz="2000" dirty="0">
              <a:effectLst/>
            </a:endParaRP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16056C-DB36-4217-848F-8587B92E77F1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346408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Using Absolute Cell References</a:t>
            </a:r>
            <a:endParaRPr lang="en-US" sz="3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16056C-DB36-4217-848F-8587B92E77F1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2" y="1567644"/>
            <a:ext cx="70580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Understanding Functions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51" y="1600862"/>
            <a:ext cx="7980218" cy="490681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3399FF"/>
                </a:solidFill>
                <a:effectLst/>
              </a:rPr>
              <a:t>Functions</a:t>
            </a:r>
            <a:r>
              <a:rPr lang="en-US" sz="2400" dirty="0" smtClean="0">
                <a:effectLst/>
              </a:rPr>
              <a:t> are </a:t>
            </a:r>
            <a:r>
              <a:rPr lang="en-US" sz="2400" dirty="0">
                <a:effectLst/>
              </a:rPr>
              <a:t>p</a:t>
            </a:r>
            <a:r>
              <a:rPr lang="en-US" sz="2400" dirty="0" smtClean="0">
                <a:effectLst/>
              </a:rPr>
              <a:t>rewritten formulas that come with Excel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You can use a function to compose the formula for you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s</a:t>
            </a:r>
            <a:r>
              <a:rPr lang="en-US" sz="2000" dirty="0" smtClean="0">
                <a:effectLst/>
              </a:rPr>
              <a:t>ave time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i</a:t>
            </a:r>
            <a:r>
              <a:rPr lang="en-US" sz="2000" dirty="0" smtClean="0">
                <a:effectLst/>
              </a:rPr>
              <a:t>mprove accuracy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c</a:t>
            </a:r>
            <a:r>
              <a:rPr lang="en-US" sz="2000" dirty="0" smtClean="0">
                <a:effectLst/>
              </a:rPr>
              <a:t>an be simple or complex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>
                <a:effectLst/>
              </a:rPr>
              <a:t>Each Excel function has a name, usually written in capital letters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the </a:t>
            </a:r>
            <a:r>
              <a:rPr lang="en-US" sz="2000" dirty="0">
                <a:solidFill>
                  <a:srgbClr val="3399FF"/>
                </a:solidFill>
                <a:effectLst/>
              </a:rPr>
              <a:t>SUM function </a:t>
            </a:r>
            <a:r>
              <a:rPr lang="en-US" sz="2000" dirty="0">
                <a:effectLst/>
              </a:rPr>
              <a:t>adds values, the </a:t>
            </a:r>
            <a:r>
              <a:rPr lang="en-US" sz="2000" dirty="0">
                <a:solidFill>
                  <a:srgbClr val="3399FF"/>
                </a:solidFill>
                <a:effectLst/>
              </a:rPr>
              <a:t>AVERAGE function </a:t>
            </a:r>
            <a:r>
              <a:rPr lang="en-US" sz="2000" dirty="0">
                <a:effectLst/>
              </a:rPr>
              <a:t>calculates the average of a specified </a:t>
            </a:r>
            <a:r>
              <a:rPr lang="en-US" sz="2000" dirty="0" smtClean="0">
                <a:effectLst/>
              </a:rPr>
              <a:t>range, and the </a:t>
            </a:r>
            <a:r>
              <a:rPr lang="en-US" sz="2000" dirty="0" smtClean="0">
                <a:solidFill>
                  <a:srgbClr val="3399FF"/>
                </a:solidFill>
                <a:effectLst/>
              </a:rPr>
              <a:t>COUNT function </a:t>
            </a:r>
            <a:r>
              <a:rPr lang="en-US" sz="2000" dirty="0" smtClean="0">
                <a:effectLst/>
              </a:rPr>
              <a:t>counts the number of cells in a range containing numbers</a:t>
            </a:r>
            <a:endParaRPr lang="en-US" sz="2000" dirty="0">
              <a:effectLst/>
            </a:endParaRP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  <a:p>
            <a:pPr lvl="1">
              <a:buFontTx/>
              <a:buNone/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33084C-2B68-47DA-8981-83FFB2A941F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Understanding Functions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38" y="1577122"/>
            <a:ext cx="7315200" cy="449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There </a:t>
            </a:r>
            <a:r>
              <a:rPr lang="en-US" dirty="0">
                <a:effectLst/>
              </a:rPr>
              <a:t>are four parts to each function: 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equal </a:t>
            </a:r>
            <a:r>
              <a:rPr lang="en-US" dirty="0">
                <a:effectLst/>
              </a:rPr>
              <a:t>sign, </a:t>
            </a:r>
            <a:endParaRPr lang="en-US" dirty="0" smtClean="0">
              <a:effectLst/>
            </a:endParaRPr>
          </a:p>
          <a:p>
            <a:pPr lvl="1">
              <a:defRPr/>
            </a:pPr>
            <a:r>
              <a:rPr lang="en-US" dirty="0" smtClean="0">
                <a:effectLst/>
              </a:rPr>
              <a:t>function </a:t>
            </a:r>
            <a:r>
              <a:rPr lang="en-US" dirty="0">
                <a:effectLst/>
              </a:rPr>
              <a:t>name, </a:t>
            </a:r>
            <a:endParaRPr lang="en-US" dirty="0" smtClean="0">
              <a:effectLst/>
            </a:endParaRPr>
          </a:p>
          <a:p>
            <a:pPr lvl="1">
              <a:defRPr/>
            </a:pPr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set of parentheses, </a:t>
            </a:r>
            <a:endParaRPr lang="en-US" dirty="0" smtClean="0">
              <a:effectLst/>
            </a:endParaRPr>
          </a:p>
          <a:p>
            <a:pPr lvl="1">
              <a:defRPr/>
            </a:pPr>
            <a:r>
              <a:rPr lang="en-US" dirty="0" smtClean="0">
                <a:effectLst/>
              </a:rPr>
              <a:t>and </a:t>
            </a:r>
            <a:r>
              <a:rPr lang="en-US" dirty="0">
                <a:effectLst/>
              </a:rPr>
              <a:t>arguments separated by commas and enclosed in </a:t>
            </a:r>
            <a:r>
              <a:rPr lang="en-US" dirty="0" smtClean="0">
                <a:effectLst/>
              </a:rPr>
              <a:t>parentheses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33084C-2B68-47DA-8981-83FFB2A941F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3871375579"/>
      </p:ext>
    </p:extLst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</TotalTime>
  <Words>1050</Words>
  <Application>Microsoft Office PowerPoint</Application>
  <PresentationFormat>On-screen Show (4:3)</PresentationFormat>
  <Paragraphs>137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1_PPT Template</vt:lpstr>
      <vt:lpstr>PowerPoint Presentation</vt:lpstr>
      <vt:lpstr>Objectives</vt:lpstr>
      <vt:lpstr>Creating Complex Formulas</vt:lpstr>
      <vt:lpstr>Creating Complex Formulas</vt:lpstr>
      <vt:lpstr>Creating Complex Formulas</vt:lpstr>
      <vt:lpstr>Using Absolute Cell References</vt:lpstr>
      <vt:lpstr>Using Absolute Cell References</vt:lpstr>
      <vt:lpstr>Understanding Functions</vt:lpstr>
      <vt:lpstr>Understanding Functions</vt:lpstr>
      <vt:lpstr>Understanding Functions</vt:lpstr>
      <vt:lpstr>Using Date and Time Functions</vt:lpstr>
      <vt:lpstr>Using Date and Time Functions</vt:lpstr>
      <vt:lpstr>Understanding how dates are calculated using serial values</vt:lpstr>
      <vt:lpstr>Using Statistical Functions</vt:lpstr>
      <vt:lpstr>Using Statistical Functions </vt:lpstr>
      <vt:lpstr>Using Statistical Functions </vt:lpstr>
      <vt:lpstr>Using Statistical Functions </vt:lpstr>
      <vt:lpstr>Applying Conditional Formatting</vt:lpstr>
      <vt:lpstr>Applying Conditional Formatting </vt:lpstr>
      <vt:lpstr>Sorting Rows in a Table</vt:lpstr>
      <vt:lpstr>Sorting Rows in a Table</vt:lpstr>
      <vt:lpstr>Sorting Rows in a Table</vt:lpstr>
      <vt:lpstr>Sorting Rows in a Table</vt:lpstr>
      <vt:lpstr>Filtering Table Data</vt:lpstr>
      <vt:lpstr>Filtering Table Data</vt:lpstr>
      <vt:lpstr>Filtering Table Data</vt:lpstr>
    </vt:vector>
  </TitlesOfParts>
  <Company>Course Technology,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Windows User</cp:lastModifiedBy>
  <cp:revision>715</cp:revision>
  <dcterms:created xsi:type="dcterms:W3CDTF">2002-03-14T22:04:47Z</dcterms:created>
  <dcterms:modified xsi:type="dcterms:W3CDTF">2013-04-30T20:48:38Z</dcterms:modified>
</cp:coreProperties>
</file>