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50" r:id="rId1"/>
  </p:sldMasterIdLst>
  <p:notesMasterIdLst>
    <p:notesMasterId r:id="rId29"/>
  </p:notesMasterIdLst>
  <p:handoutMasterIdLst>
    <p:handoutMasterId r:id="rId30"/>
  </p:handoutMasterIdLst>
  <p:sldIdLst>
    <p:sldId id="302" r:id="rId2"/>
    <p:sldId id="257" r:id="rId3"/>
    <p:sldId id="258" r:id="rId4"/>
    <p:sldId id="259" r:id="rId5"/>
    <p:sldId id="304" r:id="rId6"/>
    <p:sldId id="264" r:id="rId7"/>
    <p:sldId id="305" r:id="rId8"/>
    <p:sldId id="306" r:id="rId9"/>
    <p:sldId id="307" r:id="rId10"/>
    <p:sldId id="308" r:id="rId11"/>
    <p:sldId id="309" r:id="rId12"/>
    <p:sldId id="310" r:id="rId13"/>
    <p:sldId id="275" r:id="rId14"/>
    <p:sldId id="312" r:id="rId15"/>
    <p:sldId id="311" r:id="rId16"/>
    <p:sldId id="279" r:id="rId17"/>
    <p:sldId id="313" r:id="rId18"/>
    <p:sldId id="314" r:id="rId19"/>
    <p:sldId id="283" r:id="rId20"/>
    <p:sldId id="315" r:id="rId21"/>
    <p:sldId id="316" r:id="rId22"/>
    <p:sldId id="317" r:id="rId23"/>
    <p:sldId id="287" r:id="rId24"/>
    <p:sldId id="318" r:id="rId25"/>
    <p:sldId id="291" r:id="rId26"/>
    <p:sldId id="319" r:id="rId27"/>
    <p:sldId id="320" r:id="rId28"/>
  </p:sldIdLst>
  <p:sldSz cx="9144000" cy="6858000" type="screen4x3"/>
  <p:notesSz cx="6858000" cy="931386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72">
          <p15:clr>
            <a:srgbClr val="A4A3A4"/>
          </p15:clr>
        </p15:guide>
        <p15:guide id="2" pos="28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CCFFCC"/>
    <a:srgbClr val="CC9900"/>
    <a:srgbClr val="FFFF66"/>
    <a:srgbClr val="FFFF99"/>
    <a:srgbClr val="CCECFF"/>
    <a:srgbClr val="99FF99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4" autoAdjust="0"/>
    <p:restoredTop sz="94650" autoAdjust="0"/>
  </p:normalViewPr>
  <p:slideViewPr>
    <p:cSldViewPr snapToGrid="0">
      <p:cViewPr varScale="1">
        <p:scale>
          <a:sx n="83" d="100"/>
          <a:sy n="83" d="100"/>
        </p:scale>
        <p:origin x="-1488" y="-90"/>
      </p:cViewPr>
      <p:guideLst>
        <p:guide orient="horz" pos="2172"/>
        <p:guide pos="288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l" defTabSz="928688">
              <a:defRPr sz="1200" b="0" smtClean="0"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 b="0" smtClean="0"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872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l" defTabSz="928688">
              <a:defRPr sz="1200" b="0" smtClean="0"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4872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 b="0" smtClean="0">
                <a:effectLst/>
                <a:cs typeface="+mn-cs"/>
              </a:defRPr>
            </a:lvl1pPr>
          </a:lstStyle>
          <a:p>
            <a:pPr>
              <a:defRPr/>
            </a:pPr>
            <a:fld id="{39D342A1-6710-4200-A190-45C121EB9F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3220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 smtClean="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1725" y="698500"/>
            <a:ext cx="4656138" cy="349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24363"/>
            <a:ext cx="5486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7138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 smtClean="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47138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142B1FE-BFF9-4C85-95D6-33F04F5D7E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8017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C16AFB-1B1E-4394-BCE1-617291C96709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389691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FE1929-3560-4D98-A16D-B1972007C37E}" type="slidenum">
              <a:rPr lang="en-US" smtClean="0">
                <a:cs typeface="Arial" charset="0"/>
              </a:rPr>
              <a:pPr/>
              <a:t>10</a:t>
            </a:fld>
            <a:endParaRPr lang="en-US" smtClean="0">
              <a:cs typeface="Arial" charset="0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823852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FE1929-3560-4D98-A16D-B1972007C37E}" type="slidenum">
              <a:rPr lang="en-US" smtClean="0">
                <a:cs typeface="Arial" charset="0"/>
              </a:rPr>
              <a:pPr/>
              <a:t>11</a:t>
            </a:fld>
            <a:endParaRPr lang="en-US" smtClean="0">
              <a:cs typeface="Arial" charset="0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8450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FE1929-3560-4D98-A16D-B1972007C37E}" type="slidenum">
              <a:rPr lang="en-US" smtClean="0">
                <a:cs typeface="Arial" charset="0"/>
              </a:rPr>
              <a:pPr/>
              <a:t>12</a:t>
            </a:fld>
            <a:endParaRPr lang="en-US" smtClean="0">
              <a:cs typeface="Arial" charset="0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117874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EA5E4E-1669-4361-A9CB-FDFDC0C3D576}" type="slidenum">
              <a:rPr lang="en-US" smtClean="0">
                <a:cs typeface="Arial" charset="0"/>
              </a:rPr>
              <a:pPr/>
              <a:t>13</a:t>
            </a:fld>
            <a:endParaRPr lang="en-US" smtClean="0">
              <a:cs typeface="Arial" charset="0"/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865260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EA5E4E-1669-4361-A9CB-FDFDC0C3D576}" type="slidenum">
              <a:rPr lang="en-US" smtClean="0">
                <a:cs typeface="Arial" charset="0"/>
              </a:rPr>
              <a:pPr/>
              <a:t>14</a:t>
            </a:fld>
            <a:endParaRPr lang="en-US" smtClean="0">
              <a:cs typeface="Arial" charset="0"/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264884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EA5E4E-1669-4361-A9CB-FDFDC0C3D576}" type="slidenum">
              <a:rPr lang="en-US" smtClean="0">
                <a:cs typeface="Arial" charset="0"/>
              </a:rPr>
              <a:pPr/>
              <a:t>15</a:t>
            </a:fld>
            <a:endParaRPr lang="en-US" smtClean="0">
              <a:cs typeface="Arial" charset="0"/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857397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F34CB6-81C4-42A8-95F3-C1FBA8193266}" type="slidenum">
              <a:rPr lang="en-US" smtClean="0">
                <a:cs typeface="Arial" charset="0"/>
              </a:rPr>
              <a:pPr/>
              <a:t>16</a:t>
            </a:fld>
            <a:endParaRPr lang="en-US" smtClean="0">
              <a:cs typeface="Arial" charset="0"/>
            </a:endParaRPr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885573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F34CB6-81C4-42A8-95F3-C1FBA8193266}" type="slidenum">
              <a:rPr lang="en-US" smtClean="0">
                <a:cs typeface="Arial" charset="0"/>
              </a:rPr>
              <a:pPr/>
              <a:t>17</a:t>
            </a:fld>
            <a:endParaRPr lang="en-US" smtClean="0">
              <a:cs typeface="Arial" charset="0"/>
            </a:endParaRPr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012327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F34CB6-81C4-42A8-95F3-C1FBA8193266}" type="slidenum">
              <a:rPr lang="en-US" smtClean="0">
                <a:cs typeface="Arial" charset="0"/>
              </a:rPr>
              <a:pPr/>
              <a:t>18</a:t>
            </a:fld>
            <a:endParaRPr lang="en-US" smtClean="0">
              <a:cs typeface="Arial" charset="0"/>
            </a:endParaRPr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175546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998F83-8BC7-4F87-893F-5FAC702FCD99}" type="slidenum">
              <a:rPr lang="en-US" smtClean="0">
                <a:cs typeface="Arial" charset="0"/>
              </a:rPr>
              <a:pPr/>
              <a:t>19</a:t>
            </a:fld>
            <a:endParaRPr lang="en-US" smtClean="0">
              <a:cs typeface="Arial" charset="0"/>
            </a:endParaRPr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31306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3749E8-10CE-4285-97AD-D10C113E00AA}" type="slidenum">
              <a:rPr lang="en-US" smtClean="0">
                <a:cs typeface="Arial" charset="0"/>
              </a:rPr>
              <a:pPr/>
              <a:t>2</a:t>
            </a:fld>
            <a:endParaRPr lang="en-US" smtClean="0">
              <a:cs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384699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998F83-8BC7-4F87-893F-5FAC702FCD99}" type="slidenum">
              <a:rPr lang="en-US" smtClean="0">
                <a:cs typeface="Arial" charset="0"/>
              </a:rPr>
              <a:pPr/>
              <a:t>20</a:t>
            </a:fld>
            <a:endParaRPr lang="en-US" smtClean="0">
              <a:cs typeface="Arial" charset="0"/>
            </a:endParaRPr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92646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998F83-8BC7-4F87-893F-5FAC702FCD99}" type="slidenum">
              <a:rPr lang="en-US" smtClean="0">
                <a:cs typeface="Arial" charset="0"/>
              </a:rPr>
              <a:pPr/>
              <a:t>21</a:t>
            </a:fld>
            <a:endParaRPr lang="en-US" smtClean="0">
              <a:cs typeface="Arial" charset="0"/>
            </a:endParaRPr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814097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998F83-8BC7-4F87-893F-5FAC702FCD99}" type="slidenum">
              <a:rPr lang="en-US" smtClean="0">
                <a:cs typeface="Arial" charset="0"/>
              </a:rPr>
              <a:pPr/>
              <a:t>22</a:t>
            </a:fld>
            <a:endParaRPr lang="en-US" smtClean="0">
              <a:cs typeface="Arial" charset="0"/>
            </a:endParaRPr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482891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B7617D-FC74-49E6-89FF-7817A1480960}" type="slidenum">
              <a:rPr lang="en-US" smtClean="0">
                <a:cs typeface="Arial" charset="0"/>
              </a:rPr>
              <a:pPr/>
              <a:t>23</a:t>
            </a:fld>
            <a:endParaRPr lang="en-US" smtClean="0">
              <a:cs typeface="Arial" charset="0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429823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B7617D-FC74-49E6-89FF-7817A1480960}" type="slidenum">
              <a:rPr lang="en-US" smtClean="0">
                <a:cs typeface="Arial" charset="0"/>
              </a:rPr>
              <a:pPr/>
              <a:t>24</a:t>
            </a:fld>
            <a:endParaRPr lang="en-US" smtClean="0">
              <a:cs typeface="Arial" charset="0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922711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372E5A-3B1E-4A70-846C-3948D899BD46}" type="slidenum">
              <a:rPr lang="en-US" smtClean="0">
                <a:cs typeface="Arial" charset="0"/>
              </a:rPr>
              <a:pPr/>
              <a:t>25</a:t>
            </a:fld>
            <a:endParaRPr lang="en-US" smtClean="0">
              <a:cs typeface="Arial" charset="0"/>
            </a:endParaRPr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624015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372E5A-3B1E-4A70-846C-3948D899BD46}" type="slidenum">
              <a:rPr lang="en-US" smtClean="0">
                <a:cs typeface="Arial" charset="0"/>
              </a:rPr>
              <a:pPr/>
              <a:t>26</a:t>
            </a:fld>
            <a:endParaRPr lang="en-US" smtClean="0">
              <a:cs typeface="Arial" charset="0"/>
            </a:endParaRPr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58512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372E5A-3B1E-4A70-846C-3948D899BD46}" type="slidenum">
              <a:rPr lang="en-US" smtClean="0">
                <a:cs typeface="Arial" charset="0"/>
              </a:rPr>
              <a:pPr/>
              <a:t>27</a:t>
            </a:fld>
            <a:endParaRPr lang="en-US" smtClean="0">
              <a:cs typeface="Arial" charset="0"/>
            </a:endParaRPr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65958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980805-4232-4CDA-A2D1-A0B48206EF33}" type="slidenum">
              <a:rPr lang="en-US" smtClean="0">
                <a:cs typeface="Arial" charset="0"/>
              </a:rPr>
              <a:pPr/>
              <a:t>3</a:t>
            </a:fld>
            <a:endParaRPr lang="en-US" smtClean="0">
              <a:cs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95578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8058C2-1FBC-4765-A99A-5949AF1A32FF}" type="slidenum">
              <a:rPr lang="en-US" smtClean="0">
                <a:cs typeface="Arial" charset="0"/>
              </a:rPr>
              <a:pPr/>
              <a:t>4</a:t>
            </a:fld>
            <a:endParaRPr lang="en-US" smtClean="0">
              <a:cs typeface="Arial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10250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FE1929-3560-4D98-A16D-B1972007C37E}" type="slidenum">
              <a:rPr lang="en-US" smtClean="0">
                <a:cs typeface="Arial" charset="0"/>
              </a:rPr>
              <a:pPr/>
              <a:t>5</a:t>
            </a:fld>
            <a:endParaRPr lang="en-US" smtClean="0">
              <a:cs typeface="Arial" charset="0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3579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FE1929-3560-4D98-A16D-B1972007C37E}" type="slidenum">
              <a:rPr lang="en-US" smtClean="0">
                <a:cs typeface="Arial" charset="0"/>
              </a:rPr>
              <a:pPr/>
              <a:t>6</a:t>
            </a:fld>
            <a:endParaRPr lang="en-US" smtClean="0">
              <a:cs typeface="Arial" charset="0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427332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FE1929-3560-4D98-A16D-B1972007C37E}" type="slidenum">
              <a:rPr lang="en-US" smtClean="0">
                <a:cs typeface="Arial" charset="0"/>
              </a:rPr>
              <a:pPr/>
              <a:t>7</a:t>
            </a:fld>
            <a:endParaRPr lang="en-US" smtClean="0">
              <a:cs typeface="Arial" charset="0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51386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FE1929-3560-4D98-A16D-B1972007C37E}" type="slidenum">
              <a:rPr lang="en-US" smtClean="0">
                <a:cs typeface="Arial" charset="0"/>
              </a:rPr>
              <a:pPr/>
              <a:t>8</a:t>
            </a:fld>
            <a:endParaRPr lang="en-US" smtClean="0">
              <a:cs typeface="Arial" charset="0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636914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FE1929-3560-4D98-A16D-B1972007C37E}" type="slidenum">
              <a:rPr lang="en-US" smtClean="0">
                <a:cs typeface="Arial" charset="0"/>
              </a:rPr>
              <a:pPr/>
              <a:t>9</a:t>
            </a:fld>
            <a:endParaRPr lang="en-US" smtClean="0">
              <a:cs typeface="Arial" charset="0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73090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447"/>
            <a:ext cx="181927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CE41D-C9F9-41E6-BE81-B51D7627B7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48488" y="698500"/>
            <a:ext cx="1868487" cy="5480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1438" y="698500"/>
            <a:ext cx="5454650" cy="5480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360C4-F280-4D16-8292-7DF7FF0FC5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438" y="698500"/>
            <a:ext cx="6934200" cy="755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17638" y="1682750"/>
            <a:ext cx="3622675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2713" y="1682750"/>
            <a:ext cx="3624262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333CC-90E1-46E9-B335-D2A024E304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438" y="698500"/>
            <a:ext cx="6934200" cy="755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17638" y="1682750"/>
            <a:ext cx="3622675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92713" y="1682750"/>
            <a:ext cx="3624262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92713" y="4006850"/>
            <a:ext cx="3624262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49D57-C2FC-46D6-9B0B-BB63F310EF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95876-C2B2-48C0-80E6-21BC5C4ECB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FC180-ECC3-499A-9CA8-45FB68991A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17638" y="1682750"/>
            <a:ext cx="3622675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2713" y="1682750"/>
            <a:ext cx="3624262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76DC6-E11C-4101-BCB6-A071B781B3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48BCF-8A27-42D6-B83A-D5C60D94B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A855C-853F-4159-8DFC-B8CBAC8475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A5116-13A4-4130-AF28-B9FB680E28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07B5A-442E-4B62-9526-75A2D4D423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4B634-BBFB-4E1E-8CF7-88EE9C243C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3642" y="-1"/>
            <a:ext cx="8240357" cy="114031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96123" y="1607447"/>
            <a:ext cx="730681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70875" y="6477000"/>
            <a:ext cx="6254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73E0C3D4-C1F4-4426-87B7-5D1214E202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938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22363" y="6477000"/>
            <a:ext cx="586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Microsoft Office 2013-Illustrated Fundamentals</a:t>
            </a:r>
            <a:endParaRPr lang="en-US"/>
          </a:p>
        </p:txBody>
      </p:sp>
      <p:pic>
        <p:nvPicPr>
          <p:cNvPr id="11" name="Picture 8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0364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32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914400" indent="-287338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8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423988" indent="-2794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4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828800" indent="-2603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4pPr>
      <a:lvl5pPr marL="2233613" indent="-212725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5pPr>
      <a:lvl6pPr marL="2690813" indent="-212725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3148013" indent="-212725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605213" indent="-212725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4062413" indent="-212725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7" name="Rectangle 39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3579495"/>
            <a:ext cx="7414559" cy="78105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Enhancing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a Document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400" dirty="0"/>
              <a:t>Changing </a:t>
            </a:r>
            <a:r>
              <a:rPr lang="en-US" sz="3400" dirty="0" smtClean="0"/>
              <a:t>Alignment and Line Spacing</a:t>
            </a:r>
            <a:endParaRPr lang="en-US" sz="34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effectLst/>
              </a:rPr>
              <a:t>A </a:t>
            </a:r>
            <a:r>
              <a:rPr lang="en-US" sz="2400" dirty="0" smtClean="0">
                <a:solidFill>
                  <a:srgbClr val="3399FF"/>
                </a:solidFill>
                <a:effectLst/>
              </a:rPr>
              <a:t>margin</a:t>
            </a:r>
            <a:r>
              <a:rPr lang="en-US" sz="2400" dirty="0" smtClean="0">
                <a:effectLst/>
              </a:rPr>
              <a:t> is the amount of space between the edge of the page and the text</a:t>
            </a:r>
          </a:p>
          <a:p>
            <a:pPr>
              <a:spcBef>
                <a:spcPts val="1800"/>
              </a:spcBef>
            </a:pPr>
            <a:r>
              <a:rPr lang="en-US" sz="2400" dirty="0" smtClean="0">
                <a:effectLst/>
              </a:rPr>
              <a:t>You can change the </a:t>
            </a:r>
            <a:r>
              <a:rPr lang="en-US" sz="2400" dirty="0" smtClean="0">
                <a:solidFill>
                  <a:srgbClr val="3399FF"/>
                </a:solidFill>
                <a:effectLst/>
              </a:rPr>
              <a:t>alignment</a:t>
            </a:r>
            <a:r>
              <a:rPr lang="en-US" sz="2400" dirty="0" smtClean="0">
                <a:effectLst/>
              </a:rPr>
              <a:t>, or position of text within a document’s margins</a:t>
            </a:r>
          </a:p>
          <a:p>
            <a:pPr lvl="1"/>
            <a:r>
              <a:rPr lang="en-US" sz="2000" dirty="0" smtClean="0">
                <a:effectLst/>
              </a:rPr>
              <a:t>use the alignment buttons or specific buttons such as:</a:t>
            </a:r>
          </a:p>
          <a:p>
            <a:pPr lvl="1"/>
            <a:r>
              <a:rPr lang="en-US" sz="2000" dirty="0" smtClean="0">
                <a:effectLst/>
              </a:rPr>
              <a:t>titles are often centered</a:t>
            </a:r>
          </a:p>
          <a:p>
            <a:pPr lvl="1"/>
            <a:r>
              <a:rPr lang="en-US" sz="2000" dirty="0" smtClean="0">
                <a:effectLst/>
              </a:rPr>
              <a:t>Headings usually are left-aligned</a:t>
            </a:r>
          </a:p>
          <a:p>
            <a:pPr lvl="1"/>
            <a:r>
              <a:rPr lang="en-US" sz="2000" dirty="0" smtClean="0">
                <a:effectLst/>
              </a:rPr>
              <a:t>Paragraphs are often </a:t>
            </a:r>
            <a:r>
              <a:rPr lang="en-US" sz="2000" dirty="0">
                <a:solidFill>
                  <a:srgbClr val="3399FF"/>
                </a:solidFill>
                <a:effectLst/>
                <a:ea typeface="+mn-ea"/>
              </a:rPr>
              <a:t>j</a:t>
            </a:r>
            <a:r>
              <a:rPr lang="en-US" sz="2000" dirty="0" smtClean="0">
                <a:solidFill>
                  <a:srgbClr val="3399FF"/>
                </a:solidFill>
                <a:effectLst/>
                <a:ea typeface="+mn-ea"/>
              </a:rPr>
              <a:t>ustified</a:t>
            </a:r>
            <a:r>
              <a:rPr lang="en-US" sz="2000" dirty="0" smtClean="0">
                <a:effectLst/>
              </a:rPr>
              <a:t> (placed equally between the left and right margins)</a:t>
            </a:r>
            <a:endParaRPr lang="en-US" sz="2000" dirty="0">
              <a:effectLst/>
            </a:endParaRPr>
          </a:p>
        </p:txBody>
      </p:sp>
      <p:sp>
        <p:nvSpPr>
          <p:cNvPr id="3174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7DA535-1BA1-4987-B3CE-C1A25BDBB777}" type="slidenum">
              <a:rPr lang="en-US" smtClean="0"/>
              <a:pPr>
                <a:defRPr/>
              </a:pPr>
              <a:t>10</a:t>
            </a:fld>
            <a:endParaRPr lang="en-US" smtClean="0"/>
          </a:p>
        </p:txBody>
      </p:sp>
      <p:sp>
        <p:nvSpPr>
          <p:cNvPr id="3174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2013-Illustrated Fundamentals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400" dirty="0"/>
              <a:t>Changing </a:t>
            </a:r>
            <a:r>
              <a:rPr lang="en-US" sz="3400" dirty="0" smtClean="0"/>
              <a:t>Alignment and Line Spacing</a:t>
            </a:r>
            <a:endParaRPr lang="en-US" sz="34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effectLst/>
              </a:rPr>
              <a:t>Using the Line and Paragraph Spacing button on the HOME tab adjusts the spacing between lines or between paragraphs</a:t>
            </a:r>
          </a:p>
          <a:p>
            <a:pPr lvl="1"/>
            <a:r>
              <a:rPr lang="en-US" sz="2000" dirty="0" smtClean="0">
                <a:effectLst/>
              </a:rPr>
              <a:t>in Word, a </a:t>
            </a:r>
            <a:r>
              <a:rPr lang="en-US" sz="2000" dirty="0" smtClean="0">
                <a:solidFill>
                  <a:srgbClr val="3399FF"/>
                </a:solidFill>
                <a:effectLst/>
                <a:ea typeface="+mn-ea"/>
              </a:rPr>
              <a:t>paragraph</a:t>
            </a:r>
            <a:r>
              <a:rPr lang="en-US" sz="2000" dirty="0" smtClean="0">
                <a:effectLst/>
              </a:rPr>
              <a:t> is any text that ends with a hard return; it can be a one-word title or lengthy</a:t>
            </a:r>
          </a:p>
          <a:p>
            <a:pPr>
              <a:spcBef>
                <a:spcPts val="1800"/>
              </a:spcBef>
            </a:pPr>
            <a:r>
              <a:rPr lang="en-US" sz="2400" dirty="0" smtClean="0">
                <a:solidFill>
                  <a:srgbClr val="3399FF"/>
                </a:solidFill>
                <a:effectLst/>
              </a:rPr>
              <a:t>Center-aligning </a:t>
            </a:r>
            <a:r>
              <a:rPr lang="en-US" sz="2400" dirty="0" smtClean="0">
                <a:effectLst/>
              </a:rPr>
              <a:t>text places the text equally between margins</a:t>
            </a:r>
          </a:p>
          <a:p>
            <a:pPr marL="0" indent="0">
              <a:buNone/>
            </a:pPr>
            <a:endParaRPr lang="en-US" sz="2000" dirty="0">
              <a:effectLst/>
            </a:endParaRPr>
          </a:p>
        </p:txBody>
      </p:sp>
      <p:sp>
        <p:nvSpPr>
          <p:cNvPr id="3174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7DA535-1BA1-4987-B3CE-C1A25BDBB777}" type="slidenum">
              <a:rPr lang="en-US" smtClean="0"/>
              <a:pPr>
                <a:defRPr/>
              </a:pPr>
              <a:t>11</a:t>
            </a:fld>
            <a:endParaRPr lang="en-US" smtClean="0"/>
          </a:p>
        </p:txBody>
      </p:sp>
      <p:sp>
        <p:nvSpPr>
          <p:cNvPr id="3174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2013-Illustrated Fundamentals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DA535-1BA1-4987-B3CE-C1A25BDBB777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174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2013-Illustrated Fundamentals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2276475"/>
            <a:ext cx="5667375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903642" y="-1"/>
            <a:ext cx="8240357" cy="1140311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/>
              <a:t>Changing </a:t>
            </a:r>
            <a:r>
              <a:rPr lang="en-US" sz="3400" dirty="0" smtClean="0"/>
              <a:t>Alignment and Line Spacing</a:t>
            </a:r>
            <a:endParaRPr lang="en-US" sz="3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400" dirty="0"/>
              <a:t>Changing Margin Settings 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dirty="0">
                <a:effectLst/>
              </a:rPr>
              <a:t>By default, Word sets margins at</a:t>
            </a:r>
          </a:p>
          <a:p>
            <a:pPr lvl="1" eaLnBrk="1" hangingPunct="1">
              <a:defRPr/>
            </a:pPr>
            <a:r>
              <a:rPr lang="en-US" sz="2000" dirty="0" smtClean="0">
                <a:effectLst/>
              </a:rPr>
              <a:t>one inch </a:t>
            </a:r>
            <a:r>
              <a:rPr lang="en-US" sz="2000" dirty="0">
                <a:effectLst/>
              </a:rPr>
              <a:t>from the top and bottom of the page</a:t>
            </a:r>
          </a:p>
          <a:p>
            <a:pPr lvl="1" eaLnBrk="1" hangingPunct="1">
              <a:defRPr/>
            </a:pPr>
            <a:r>
              <a:rPr lang="en-US" sz="2000" dirty="0" smtClean="0">
                <a:effectLst/>
              </a:rPr>
              <a:t>one inch from </a:t>
            </a:r>
            <a:r>
              <a:rPr lang="en-US" sz="2000" dirty="0">
                <a:effectLst/>
              </a:rPr>
              <a:t>the left and right sides of the </a:t>
            </a:r>
            <a:r>
              <a:rPr lang="en-US" sz="2000" dirty="0" smtClean="0">
                <a:effectLst/>
              </a:rPr>
              <a:t>page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Word provides a number of additional preset margin settings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If none of the preset margins work, you can specify custom settings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When you change margins, Word automatically adjusts line wrapping and </a:t>
            </a:r>
            <a:r>
              <a:rPr lang="en-US" sz="2400" dirty="0" smtClean="0">
                <a:solidFill>
                  <a:srgbClr val="3399FF"/>
                </a:solidFill>
                <a:effectLst/>
              </a:rPr>
              <a:t>repaginates</a:t>
            </a:r>
            <a:r>
              <a:rPr lang="en-US" sz="2400" dirty="0" smtClean="0">
                <a:effectLst/>
              </a:rPr>
              <a:t> (renumbers the document pages)</a:t>
            </a:r>
            <a:endParaRPr lang="en-US" sz="2400" dirty="0">
              <a:effectLst/>
            </a:endParaRPr>
          </a:p>
          <a:p>
            <a:pPr eaLnBrk="1" hangingPunct="1">
              <a:buNone/>
              <a:defRPr/>
            </a:pPr>
            <a:endParaRPr lang="en-US" sz="2400" dirty="0">
              <a:effectLst/>
            </a:endParaRPr>
          </a:p>
        </p:txBody>
      </p:sp>
      <p:sp>
        <p:nvSpPr>
          <p:cNvPr id="5427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796FCE-8104-4FC8-93E4-7F920A49E745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  <p:sp>
        <p:nvSpPr>
          <p:cNvPr id="5427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2013-Illustrated Fundamentals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400" dirty="0"/>
              <a:t>Changing</a:t>
            </a:r>
            <a:r>
              <a:rPr lang="en-US" dirty="0"/>
              <a:t> Margin </a:t>
            </a:r>
            <a:r>
              <a:rPr lang="en-US" dirty="0" smtClean="0"/>
              <a:t>Settings </a:t>
            </a:r>
            <a:endParaRPr lang="en-US" dirty="0"/>
          </a:p>
        </p:txBody>
      </p:sp>
      <p:sp>
        <p:nvSpPr>
          <p:cNvPr id="2416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effectLst/>
              </a:rPr>
              <a:t>To evaluate what margin settings to use in a document:</a:t>
            </a:r>
          </a:p>
          <a:p>
            <a:pPr lvl="1" eaLnBrk="1" hangingPunct="1">
              <a:defRPr/>
            </a:pPr>
            <a:r>
              <a:rPr lang="en-US" sz="2000" dirty="0" smtClean="0">
                <a:effectLst/>
              </a:rPr>
              <a:t>set the zoom level to One Page to work with the actual margins as they will appear on the page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To change the default margin settings, you will need to use the PAGE LAYOUT tab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The Margins list opens and displays ready-made options for margin settings</a:t>
            </a:r>
          </a:p>
          <a:p>
            <a:pPr eaLnBrk="1" hangingPunct="1">
              <a:buNone/>
              <a:defRPr/>
            </a:pPr>
            <a:endParaRPr lang="en-US" sz="2400" dirty="0">
              <a:effectLst/>
            </a:endParaRPr>
          </a:p>
        </p:txBody>
      </p:sp>
      <p:sp>
        <p:nvSpPr>
          <p:cNvPr id="5427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796FCE-8104-4FC8-93E4-7F920A49E745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  <p:sp>
        <p:nvSpPr>
          <p:cNvPr id="5427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2013-Illustrated Fundamentals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Changing Margin Settings </a:t>
            </a:r>
            <a:endParaRPr lang="en-US" dirty="0"/>
          </a:p>
        </p:txBody>
      </p:sp>
      <p:sp>
        <p:nvSpPr>
          <p:cNvPr id="5427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96FCE-8104-4FC8-93E4-7F920A49E745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5427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2013-Illustrated Fundamentals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75" y="3429000"/>
            <a:ext cx="416242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1423989"/>
            <a:ext cx="4080596" cy="246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400" dirty="0"/>
              <a:t>Setting Tabs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dirty="0">
                <a:effectLst/>
              </a:rPr>
              <a:t>A </a:t>
            </a:r>
            <a:r>
              <a:rPr lang="en-US" sz="2400" dirty="0">
                <a:solidFill>
                  <a:srgbClr val="3399FF"/>
                </a:solidFill>
                <a:effectLst/>
              </a:rPr>
              <a:t>tab</a:t>
            </a:r>
            <a:r>
              <a:rPr lang="en-US" sz="2400" dirty="0">
                <a:effectLst/>
              </a:rPr>
              <a:t> is a set position where text following a tab character aligns</a:t>
            </a:r>
          </a:p>
          <a:p>
            <a:pPr lvl="1" eaLnBrk="1" hangingPunct="1">
              <a:defRPr/>
            </a:pPr>
            <a:r>
              <a:rPr lang="en-US" sz="2000" dirty="0">
                <a:effectLst/>
              </a:rPr>
              <a:t>p</a:t>
            </a:r>
            <a:r>
              <a:rPr lang="en-US" sz="2000" dirty="0" smtClean="0">
                <a:effectLst/>
              </a:rPr>
              <a:t>ressing </a:t>
            </a:r>
            <a:r>
              <a:rPr lang="en-US" sz="2000" dirty="0">
                <a:effectLst/>
              </a:rPr>
              <a:t>[Tab] </a:t>
            </a:r>
            <a:r>
              <a:rPr lang="en-US" sz="2000" dirty="0" smtClean="0">
                <a:effectLst/>
              </a:rPr>
              <a:t>inserts </a:t>
            </a:r>
            <a:r>
              <a:rPr lang="en-US" sz="2000" dirty="0">
                <a:effectLst/>
              </a:rPr>
              <a:t>a tab character, which appears as a right-facing </a:t>
            </a:r>
            <a:r>
              <a:rPr lang="en-US" sz="2000" dirty="0" smtClean="0">
                <a:effectLst/>
              </a:rPr>
              <a:t>arrow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The ruler makes it easy to set </a:t>
            </a:r>
            <a:r>
              <a:rPr lang="en-US" sz="2400" dirty="0" smtClean="0">
                <a:solidFill>
                  <a:srgbClr val="3399FF"/>
                </a:solidFill>
                <a:effectLst/>
              </a:rPr>
              <a:t>tab stops </a:t>
            </a:r>
            <a:r>
              <a:rPr lang="en-US" sz="2400" dirty="0" smtClean="0">
                <a:effectLst/>
              </a:rPr>
              <a:t>(locations the insertion point moves to when you press [Tab])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By default, Word sets left-aligned tab stops every ½ inch</a:t>
            </a:r>
          </a:p>
        </p:txBody>
      </p:sp>
      <p:sp>
        <p:nvSpPr>
          <p:cNvPr id="6246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B679A9-6D8B-421E-8E17-E5F6833E9F04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  <p:sp>
        <p:nvSpPr>
          <p:cNvPr id="6246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2013-Illustrated Fundamentals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400" dirty="0"/>
              <a:t>Setting </a:t>
            </a:r>
            <a:r>
              <a:rPr lang="en-US" sz="3400" dirty="0" smtClean="0"/>
              <a:t>Tabs</a:t>
            </a:r>
            <a:endParaRPr lang="en-US" sz="3400" dirty="0"/>
          </a:p>
        </p:txBody>
      </p:sp>
      <p:sp>
        <p:nvSpPr>
          <p:cNvPr id="2447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effectLst/>
              </a:rPr>
              <a:t>Tab stops added to the ruler appear as a tab icon and override the default tab stop setting to the left of it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By default, new tab stops that you set on the ruler are left-aligned</a:t>
            </a:r>
          </a:p>
          <a:p>
            <a:pPr lvl="1" eaLnBrk="1" hangingPunct="1">
              <a:defRPr/>
            </a:pPr>
            <a:r>
              <a:rPr lang="en-US" sz="2000" dirty="0" smtClean="0">
                <a:effectLst/>
              </a:rPr>
              <a:t>you can use the </a:t>
            </a:r>
            <a:r>
              <a:rPr lang="en-US" sz="2000" dirty="0" smtClean="0">
                <a:solidFill>
                  <a:srgbClr val="3399FF"/>
                </a:solidFill>
                <a:effectLst/>
                <a:ea typeface="+mn-ea"/>
              </a:rPr>
              <a:t>tab selector </a:t>
            </a:r>
            <a:r>
              <a:rPr lang="en-US" sz="2000" dirty="0" smtClean="0">
                <a:effectLst/>
              </a:rPr>
              <a:t>on the ruler to align text differently such as to the right, or center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When you set tabs, they apply only to text you select, or if no text is selected, to the paragraph containing the insertion point</a:t>
            </a:r>
            <a:endParaRPr lang="en-US" sz="2400" dirty="0">
              <a:effectLst/>
            </a:endParaRPr>
          </a:p>
        </p:txBody>
      </p:sp>
      <p:sp>
        <p:nvSpPr>
          <p:cNvPr id="6246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B679A9-6D8B-421E-8E17-E5F6833E9F04}" type="slidenum">
              <a:rPr lang="en-US" smtClean="0"/>
              <a:pPr>
                <a:defRPr/>
              </a:pPr>
              <a:t>17</a:t>
            </a:fld>
            <a:endParaRPr lang="en-US" smtClean="0"/>
          </a:p>
        </p:txBody>
      </p:sp>
      <p:sp>
        <p:nvSpPr>
          <p:cNvPr id="6246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2013-Illustrated Fundamentals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Setting Tabs</a:t>
            </a:r>
            <a:endParaRPr lang="en-US" dirty="0"/>
          </a:p>
        </p:txBody>
      </p:sp>
      <p:sp>
        <p:nvSpPr>
          <p:cNvPr id="6246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B679A9-6D8B-421E-8E17-E5F6833E9F04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6246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2013-Illustrated Fundamentals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2" y="2043113"/>
            <a:ext cx="702945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400" dirty="0"/>
              <a:t>Setting Indents </a:t>
            </a:r>
          </a:p>
        </p:txBody>
      </p:sp>
      <p:sp>
        <p:nvSpPr>
          <p:cNvPr id="2488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dirty="0">
                <a:effectLst/>
              </a:rPr>
              <a:t>An </a:t>
            </a:r>
            <a:r>
              <a:rPr lang="en-US" sz="2400" dirty="0">
                <a:solidFill>
                  <a:srgbClr val="3399FF"/>
                </a:solidFill>
                <a:effectLst/>
              </a:rPr>
              <a:t>indent</a:t>
            </a:r>
            <a:r>
              <a:rPr lang="en-US" sz="2400" dirty="0">
                <a:effectLst/>
              </a:rPr>
              <a:t> is a set amount of space between the edge of paragraph and the right or left </a:t>
            </a:r>
            <a:r>
              <a:rPr lang="en-US" sz="2400" dirty="0" smtClean="0">
                <a:effectLst/>
              </a:rPr>
              <a:t>margin</a:t>
            </a:r>
          </a:p>
          <a:p>
            <a:pPr lvl="1" eaLnBrk="1" hangingPunct="1">
              <a:spcBef>
                <a:spcPts val="1200"/>
              </a:spcBef>
              <a:defRPr/>
            </a:pPr>
            <a:r>
              <a:rPr lang="en-US" sz="2000" dirty="0" smtClean="0">
                <a:effectLst/>
              </a:rPr>
              <a:t>a </a:t>
            </a:r>
            <a:r>
              <a:rPr lang="en-US" sz="2000" dirty="0">
                <a:solidFill>
                  <a:srgbClr val="3399FF"/>
                </a:solidFill>
                <a:effectLst/>
                <a:ea typeface="+mn-ea"/>
              </a:rPr>
              <a:t>first line indent </a:t>
            </a:r>
            <a:r>
              <a:rPr lang="en-US" sz="2000" dirty="0" smtClean="0">
                <a:effectLst/>
              </a:rPr>
              <a:t>indents the first line of text in a paragraph</a:t>
            </a:r>
          </a:p>
          <a:p>
            <a:pPr lvl="1" eaLnBrk="1" hangingPunct="1">
              <a:spcBef>
                <a:spcPts val="1200"/>
              </a:spcBef>
              <a:defRPr/>
            </a:pPr>
            <a:r>
              <a:rPr lang="en-US" sz="2000" dirty="0" smtClean="0">
                <a:effectLst/>
              </a:rPr>
              <a:t>a </a:t>
            </a:r>
            <a:r>
              <a:rPr lang="en-US" sz="2000" dirty="0">
                <a:solidFill>
                  <a:srgbClr val="3399FF"/>
                </a:solidFill>
                <a:effectLst/>
                <a:ea typeface="+mn-ea"/>
              </a:rPr>
              <a:t>left indent </a:t>
            </a:r>
            <a:r>
              <a:rPr lang="en-US" sz="2000" dirty="0" smtClean="0">
                <a:effectLst/>
              </a:rPr>
              <a:t>indents the left edge of an entire paragraph</a:t>
            </a:r>
          </a:p>
          <a:p>
            <a:pPr lvl="1" eaLnBrk="1" hangingPunct="1">
              <a:spcBef>
                <a:spcPts val="1200"/>
              </a:spcBef>
              <a:defRPr/>
            </a:pPr>
            <a:r>
              <a:rPr lang="en-US" sz="2000" dirty="0" smtClean="0">
                <a:effectLst/>
              </a:rPr>
              <a:t>a </a:t>
            </a:r>
            <a:r>
              <a:rPr lang="en-US" sz="2000" dirty="0">
                <a:solidFill>
                  <a:srgbClr val="3399FF"/>
                </a:solidFill>
                <a:effectLst/>
                <a:ea typeface="+mn-ea"/>
              </a:rPr>
              <a:t>right indent </a:t>
            </a:r>
            <a:r>
              <a:rPr lang="en-US" sz="2000" dirty="0" smtClean="0">
                <a:effectLst/>
              </a:rPr>
              <a:t>indents the right edge of an entire paragraph</a:t>
            </a:r>
          </a:p>
          <a:p>
            <a:pPr lvl="1" eaLnBrk="1" hangingPunct="1">
              <a:spcBef>
                <a:spcPts val="1200"/>
              </a:spcBef>
              <a:defRPr/>
            </a:pPr>
            <a:r>
              <a:rPr lang="en-US" sz="2000" dirty="0" smtClean="0">
                <a:effectLst/>
              </a:rPr>
              <a:t>a </a:t>
            </a:r>
            <a:r>
              <a:rPr lang="en-US" sz="2000" dirty="0">
                <a:solidFill>
                  <a:srgbClr val="3399FF"/>
                </a:solidFill>
                <a:effectLst/>
                <a:ea typeface="+mn-ea"/>
              </a:rPr>
              <a:t>hanging indent </a:t>
            </a:r>
            <a:r>
              <a:rPr lang="en-US" sz="2000" dirty="0" smtClean="0">
                <a:effectLst/>
              </a:rPr>
              <a:t>aligns the text below the first line of paragraph text</a:t>
            </a:r>
            <a:endParaRPr lang="en-US" sz="2000" dirty="0">
              <a:effectLst/>
            </a:endParaRPr>
          </a:p>
        </p:txBody>
      </p:sp>
      <p:sp>
        <p:nvSpPr>
          <p:cNvPr id="7065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BD211E-29F3-4C88-A91F-D69DA98AD5A5}" type="slidenum">
              <a:rPr lang="en-US" smtClean="0"/>
              <a:pPr>
                <a:defRPr/>
              </a:pPr>
              <a:t>19</a:t>
            </a:fld>
            <a:endParaRPr lang="en-US" smtClean="0"/>
          </a:p>
        </p:txBody>
      </p:sp>
      <p:sp>
        <p:nvSpPr>
          <p:cNvPr id="7065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2013-Illustrated Fundamentals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2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Objectives</a:t>
            </a:r>
          </a:p>
        </p:txBody>
      </p:sp>
      <p:sp>
        <p:nvSpPr>
          <p:cNvPr id="4118" name="Rectangle 2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dirty="0">
                <a:effectLst/>
              </a:rPr>
              <a:t>Change font and font size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dirty="0">
                <a:effectLst/>
              </a:rPr>
              <a:t>Change font color, style, and effects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dirty="0">
                <a:effectLst/>
              </a:rPr>
              <a:t>Change alignment and line spacing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dirty="0">
                <a:effectLst/>
              </a:rPr>
              <a:t>Change margin </a:t>
            </a:r>
            <a:r>
              <a:rPr lang="en-US" sz="2400" dirty="0" smtClean="0">
                <a:effectLst/>
              </a:rPr>
              <a:t>settings</a:t>
            </a:r>
            <a:endParaRPr lang="en-US" sz="2400" dirty="0">
              <a:effectLst/>
            </a:endParaRPr>
          </a:p>
        </p:txBody>
      </p:sp>
      <p:sp>
        <p:nvSpPr>
          <p:cNvPr id="1740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032B21-CDE3-4B68-9B4B-51B21B49E25F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  <p:sp>
        <p:nvSpPr>
          <p:cNvPr id="174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2013-Illustrated Fundamentals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400" dirty="0"/>
              <a:t>Setting </a:t>
            </a:r>
            <a:r>
              <a:rPr lang="en-US" sz="3400" dirty="0" smtClean="0"/>
              <a:t>Indents</a:t>
            </a:r>
            <a:endParaRPr lang="en-US" sz="3400" dirty="0"/>
          </a:p>
        </p:txBody>
      </p:sp>
      <p:sp>
        <p:nvSpPr>
          <p:cNvPr id="2488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effectLst/>
              </a:rPr>
              <a:t>You can set indents using the sliding markers on the ruler</a:t>
            </a:r>
            <a:r>
              <a:rPr lang="en-US" sz="2000" dirty="0" smtClean="0">
                <a:effectLst/>
              </a:rPr>
              <a:t>, </a:t>
            </a:r>
            <a:r>
              <a:rPr lang="en-US" sz="2400" dirty="0" smtClean="0">
                <a:effectLst/>
              </a:rPr>
              <a:t>or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You can set left and right indents at ½”  increments using the Increase Indent and Decrease Indent buttons on the HOME tab</a:t>
            </a:r>
          </a:p>
        </p:txBody>
      </p:sp>
      <p:sp>
        <p:nvSpPr>
          <p:cNvPr id="7065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BD211E-29F3-4C88-A91F-D69DA98AD5A5}" type="slidenum">
              <a:rPr lang="en-US" smtClean="0"/>
              <a:pPr>
                <a:defRPr/>
              </a:pPr>
              <a:t>20</a:t>
            </a:fld>
            <a:endParaRPr lang="en-US" smtClean="0"/>
          </a:p>
        </p:txBody>
      </p:sp>
      <p:sp>
        <p:nvSpPr>
          <p:cNvPr id="7065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2013-Illustrated Fundamentals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Setting Indents</a:t>
            </a:r>
            <a:endParaRPr lang="en-US" dirty="0"/>
          </a:p>
        </p:txBody>
      </p:sp>
      <p:sp>
        <p:nvSpPr>
          <p:cNvPr id="7065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D211E-29F3-4C88-A91F-D69DA98AD5A5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7065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2013-Illustrated Fundamentals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2533651"/>
            <a:ext cx="70866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Indents</a:t>
            </a:r>
            <a:endParaRPr lang="en-US" dirty="0"/>
          </a:p>
        </p:txBody>
      </p:sp>
      <p:sp>
        <p:nvSpPr>
          <p:cNvPr id="7065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D211E-29F3-4C88-A91F-D69DA98AD5A5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7065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2013-Illustrated Fundamentals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414588"/>
            <a:ext cx="694372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400" dirty="0"/>
              <a:t>Adding Bulleted and Numbered Lists</a:t>
            </a:r>
          </a:p>
        </p:txBody>
      </p:sp>
      <p:sp>
        <p:nvSpPr>
          <p:cNvPr id="2539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dirty="0">
                <a:effectLst/>
              </a:rPr>
              <a:t>You can organize paragraphs into bulleted or numbered lists</a:t>
            </a:r>
          </a:p>
          <a:p>
            <a:pPr lvl="1" eaLnBrk="1" hangingPunct="1">
              <a:defRPr/>
            </a:pPr>
            <a:r>
              <a:rPr lang="en-US" sz="2000" dirty="0" smtClean="0">
                <a:effectLst/>
              </a:rPr>
              <a:t>there are many bullet and numbering styles to choose, or you can create a custom style</a:t>
            </a:r>
            <a:endParaRPr lang="en-US" sz="2000" dirty="0">
              <a:effectLst/>
            </a:endParaRP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Word sets off the paragraph with a bullet and automatically formats the text with a hanging indent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Use a numbered (ordered) list when you want to present  items in a particular sequence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A bulleted (unordered) list is used when the items are of equal importance</a:t>
            </a:r>
            <a:endParaRPr lang="en-US" sz="2400" dirty="0">
              <a:effectLst/>
            </a:endParaRPr>
          </a:p>
        </p:txBody>
      </p:sp>
      <p:sp>
        <p:nvSpPr>
          <p:cNvPr id="7884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EA5D605-5F31-46AE-BE72-29000916992B}" type="slidenum">
              <a:rPr lang="en-US" smtClean="0"/>
              <a:pPr>
                <a:defRPr/>
              </a:pPr>
              <a:t>23</a:t>
            </a:fld>
            <a:endParaRPr lang="en-US" smtClean="0"/>
          </a:p>
        </p:txBody>
      </p:sp>
      <p:sp>
        <p:nvSpPr>
          <p:cNvPr id="7885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2013-Illustrated Fundamentals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Adding Bulleted and Numbered Lists </a:t>
            </a:r>
            <a:endParaRPr lang="en-US" dirty="0"/>
          </a:p>
        </p:txBody>
      </p:sp>
      <p:sp>
        <p:nvSpPr>
          <p:cNvPr id="7884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5D605-5F31-46AE-BE72-29000916992B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7885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2013-Illustrated Fundamentals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2519362"/>
            <a:ext cx="70866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400" dirty="0"/>
              <a:t>Applying </a:t>
            </a:r>
            <a:r>
              <a:rPr lang="en-US" sz="3400" dirty="0" smtClean="0"/>
              <a:t>Styles</a:t>
            </a:r>
            <a:endParaRPr lang="en-US" sz="3400" dirty="0"/>
          </a:p>
        </p:txBody>
      </p:sp>
      <p:sp>
        <p:nvSpPr>
          <p:cNvPr id="2570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600" dirty="0">
                <a:effectLst/>
              </a:rPr>
              <a:t>A </a:t>
            </a:r>
            <a:r>
              <a:rPr lang="en-US" sz="2600" dirty="0">
                <a:solidFill>
                  <a:srgbClr val="3399FF"/>
                </a:solidFill>
                <a:effectLst/>
              </a:rPr>
              <a:t>style</a:t>
            </a:r>
            <a:r>
              <a:rPr lang="en-US" sz="2600" dirty="0">
                <a:effectLst/>
              </a:rPr>
              <a:t> is a set of predefined formatting </a:t>
            </a:r>
            <a:r>
              <a:rPr lang="en-US" sz="2600" dirty="0" smtClean="0">
                <a:effectLst/>
              </a:rPr>
              <a:t>attributes</a:t>
            </a:r>
            <a:endParaRPr lang="en-US" sz="2600" dirty="0">
              <a:effectLst/>
            </a:endParaRPr>
          </a:p>
          <a:p>
            <a:pPr eaLnBrk="1" hangingPunct="1">
              <a:defRPr/>
            </a:pPr>
            <a:r>
              <a:rPr lang="en-US" sz="2600" dirty="0" smtClean="0">
                <a:effectLst/>
              </a:rPr>
              <a:t>You </a:t>
            </a:r>
            <a:r>
              <a:rPr lang="en-US" sz="2600" dirty="0">
                <a:effectLst/>
              </a:rPr>
              <a:t>can use styles </a:t>
            </a:r>
            <a:r>
              <a:rPr lang="en-US" sz="2600" dirty="0" smtClean="0">
                <a:effectLst/>
              </a:rPr>
              <a:t>to easily </a:t>
            </a:r>
            <a:r>
              <a:rPr lang="en-US" sz="2600" dirty="0">
                <a:effectLst/>
              </a:rPr>
              <a:t>format your </a:t>
            </a:r>
            <a:r>
              <a:rPr lang="en-US" sz="2600" dirty="0" smtClean="0">
                <a:effectLst/>
              </a:rPr>
              <a:t>documents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600" dirty="0" smtClean="0">
                <a:effectLst/>
              </a:rPr>
              <a:t>To apply a style, click anywhere in the paragraph, then click the style you want in the Styles gallery, which is in the Styles group on the HOME tab</a:t>
            </a:r>
          </a:p>
        </p:txBody>
      </p:sp>
      <p:sp>
        <p:nvSpPr>
          <p:cNvPr id="8704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33EFAD-50A7-4EEA-8F09-F73BD11D2FAF}" type="slidenum">
              <a:rPr lang="en-US" smtClean="0"/>
              <a:pPr>
                <a:defRPr/>
              </a:pPr>
              <a:t>25</a:t>
            </a:fld>
            <a:endParaRPr lang="en-US" smtClean="0"/>
          </a:p>
        </p:txBody>
      </p:sp>
      <p:sp>
        <p:nvSpPr>
          <p:cNvPr id="8704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Microsoft Office 2013-Illustrated Fundamentals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400" dirty="0"/>
              <a:t>Applying </a:t>
            </a:r>
            <a:r>
              <a:rPr lang="en-US" sz="3400" dirty="0" smtClean="0"/>
              <a:t>Styles</a:t>
            </a:r>
            <a:endParaRPr lang="en-US" sz="3400" dirty="0"/>
          </a:p>
        </p:txBody>
      </p:sp>
      <p:sp>
        <p:nvSpPr>
          <p:cNvPr id="2570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effectLst/>
              </a:rPr>
              <a:t>Once you apply styles to a document, you can then change the look of the entire document in one click by applying a new </a:t>
            </a:r>
            <a:r>
              <a:rPr lang="en-US" sz="2400" dirty="0">
                <a:effectLst/>
              </a:rPr>
              <a:t>s</a:t>
            </a:r>
            <a:r>
              <a:rPr lang="en-US" sz="2400" dirty="0" smtClean="0">
                <a:effectLst/>
              </a:rPr>
              <a:t>tyle set</a:t>
            </a:r>
          </a:p>
          <a:p>
            <a:pPr eaLnBrk="1" hangingPunct="1">
              <a:defRPr/>
            </a:pPr>
            <a:r>
              <a:rPr lang="en-US" sz="2400" dirty="0">
                <a:effectLst/>
              </a:rPr>
              <a:t>A </a:t>
            </a:r>
            <a:r>
              <a:rPr lang="en-US" sz="2400" dirty="0">
                <a:solidFill>
                  <a:srgbClr val="3399FF"/>
                </a:solidFill>
                <a:effectLst/>
              </a:rPr>
              <a:t>style set </a:t>
            </a:r>
            <a:r>
              <a:rPr lang="en-US" sz="2400" dirty="0">
                <a:effectLst/>
              </a:rPr>
              <a:t>is a group of professionally coordinated styles that look great </a:t>
            </a:r>
            <a:r>
              <a:rPr lang="en-US" sz="2400" dirty="0" smtClean="0">
                <a:effectLst/>
              </a:rPr>
              <a:t>together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Changing a style set changes all the styles in the document</a:t>
            </a:r>
            <a:endParaRPr lang="en-US" sz="2400" dirty="0">
              <a:effectLst/>
            </a:endParaRPr>
          </a:p>
        </p:txBody>
      </p:sp>
      <p:sp>
        <p:nvSpPr>
          <p:cNvPr id="8704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33EFAD-50A7-4EEA-8F09-F73BD11D2FAF}" type="slidenum">
              <a:rPr lang="en-US" smtClean="0"/>
              <a:pPr>
                <a:defRPr/>
              </a:pPr>
              <a:t>26</a:t>
            </a:fld>
            <a:endParaRPr lang="en-US" smtClean="0"/>
          </a:p>
        </p:txBody>
      </p:sp>
      <p:sp>
        <p:nvSpPr>
          <p:cNvPr id="8704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2013-Illustrated Fundamentals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Applying Styles</a:t>
            </a:r>
            <a:endParaRPr lang="en-US" dirty="0"/>
          </a:p>
        </p:txBody>
      </p:sp>
      <p:sp>
        <p:nvSpPr>
          <p:cNvPr id="8704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3EFAD-50A7-4EEA-8F09-F73BD11D2FAF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8704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2013-Illustrated Fundamentals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6" y="2009775"/>
            <a:ext cx="6257925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Objectives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effectLst/>
              </a:rPr>
              <a:t>Set tabs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Set </a:t>
            </a:r>
            <a:r>
              <a:rPr lang="en-US" sz="2400" dirty="0">
                <a:effectLst/>
              </a:rPr>
              <a:t>indents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dirty="0">
                <a:effectLst/>
              </a:rPr>
              <a:t>Add bulleted and numbered lists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dirty="0">
                <a:effectLst/>
              </a:rPr>
              <a:t>Apply </a:t>
            </a:r>
            <a:r>
              <a:rPr lang="en-US" sz="2400" dirty="0" smtClean="0">
                <a:effectLst/>
              </a:rPr>
              <a:t>Styles</a:t>
            </a:r>
            <a:endParaRPr lang="en-US" sz="2400" dirty="0">
              <a:effectLst/>
            </a:endParaRPr>
          </a:p>
          <a:p>
            <a:pPr eaLnBrk="1" hangingPunct="1">
              <a:buFontTx/>
              <a:buNone/>
              <a:defRPr/>
            </a:pPr>
            <a:endParaRPr lang="en-US" sz="2400" dirty="0">
              <a:effectLst/>
            </a:endParaRPr>
          </a:p>
        </p:txBody>
      </p:sp>
      <p:sp>
        <p:nvSpPr>
          <p:cNvPr id="1945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6F55A5-21C9-4B8F-8C8A-42131117BBB4}" type="slidenum">
              <a:rPr lang="en-US" smtClean="0"/>
              <a:pPr>
                <a:defRPr/>
              </a:pPr>
              <a:t>3</a:t>
            </a:fld>
            <a:endParaRPr lang="en-US" smtClean="0"/>
          </a:p>
        </p:txBody>
      </p:sp>
      <p:sp>
        <p:nvSpPr>
          <p:cNvPr id="1945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2013-Illustrated Fundamentals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400" dirty="0"/>
              <a:t>Changing Font and Font Size</a:t>
            </a:r>
          </a:p>
        </p:txBody>
      </p:sp>
      <p:sp>
        <p:nvSpPr>
          <p:cNvPr id="151564" name="Rectangle 1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effectLst/>
              </a:rPr>
              <a:t>Choosing an appropriate font is important when formatting a document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Fonts help communicate the tone of the document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dirty="0" smtClean="0">
                <a:effectLst/>
              </a:rPr>
              <a:t>You can use either the HOME tab or the Mini toolbar to change font and font size</a:t>
            </a:r>
          </a:p>
          <a:p>
            <a:pPr lvl="1" eaLnBrk="1" hangingPunct="1">
              <a:defRPr/>
            </a:pPr>
            <a:r>
              <a:rPr lang="en-US" sz="2000" dirty="0" smtClean="0">
                <a:effectLst/>
              </a:rPr>
              <a:t>Fonts and font sizes can be set before typing or by selecting text and applying changes</a:t>
            </a:r>
          </a:p>
        </p:txBody>
      </p:sp>
      <p:sp>
        <p:nvSpPr>
          <p:cNvPr id="2150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716473-025A-4A2D-8A60-F3576BD23BD2}" type="slidenum">
              <a:rPr lang="en-US" smtClean="0"/>
              <a:pPr>
                <a:defRPr/>
              </a:pPr>
              <a:t>4</a:t>
            </a:fld>
            <a:endParaRPr lang="en-US" smtClean="0"/>
          </a:p>
        </p:txBody>
      </p:sp>
      <p:sp>
        <p:nvSpPr>
          <p:cNvPr id="2150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2013-Illustrated Fundamentals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Font and Font Size</a:t>
            </a:r>
            <a:endParaRPr lang="en-US" dirty="0"/>
          </a:p>
        </p:txBody>
      </p:sp>
      <p:sp>
        <p:nvSpPr>
          <p:cNvPr id="3174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DA535-1BA1-4987-B3CE-C1A25BDBB777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174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2013-Illustrated Fundamentals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1198245"/>
            <a:ext cx="4689997" cy="280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25" y="3498504"/>
            <a:ext cx="4962526" cy="2954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Font and Font Size</a:t>
            </a:r>
            <a:endParaRPr lang="en-US" dirty="0"/>
          </a:p>
        </p:txBody>
      </p:sp>
      <p:sp>
        <p:nvSpPr>
          <p:cNvPr id="3174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DA535-1BA1-4987-B3CE-C1A25BDBB777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174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2013-Illustrated Fundamentals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3" y="2838451"/>
            <a:ext cx="717232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400" dirty="0"/>
              <a:t>Changing Font </a:t>
            </a:r>
            <a:r>
              <a:rPr lang="en-US" sz="3400" dirty="0" smtClean="0"/>
              <a:t>Color, Style </a:t>
            </a:r>
            <a:r>
              <a:rPr lang="en-US" sz="3400" dirty="0" smtClean="0"/>
              <a:t>and </a:t>
            </a:r>
            <a:r>
              <a:rPr lang="en-US" sz="3400" dirty="0" smtClean="0"/>
              <a:t>Effects</a:t>
            </a:r>
            <a:endParaRPr lang="en-US" sz="3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effectLst/>
              </a:rPr>
              <a:t>Font attributes such as </a:t>
            </a:r>
            <a:r>
              <a:rPr lang="en-US" sz="2400" dirty="0" smtClean="0">
                <a:solidFill>
                  <a:srgbClr val="3399FF"/>
                </a:solidFill>
                <a:effectLst/>
              </a:rPr>
              <a:t>bold</a:t>
            </a:r>
            <a:r>
              <a:rPr lang="en-US" sz="2400" dirty="0" smtClean="0">
                <a:effectLst/>
              </a:rPr>
              <a:t> (darker type), </a:t>
            </a:r>
            <a:r>
              <a:rPr lang="en-US" sz="2400" dirty="0" smtClean="0">
                <a:solidFill>
                  <a:srgbClr val="3399FF"/>
                </a:solidFill>
                <a:effectLst/>
              </a:rPr>
              <a:t>italic </a:t>
            </a:r>
            <a:r>
              <a:rPr lang="en-US" sz="2400" dirty="0" smtClean="0">
                <a:effectLst/>
              </a:rPr>
              <a:t>(slanted type), and </a:t>
            </a:r>
            <a:r>
              <a:rPr lang="en-US" sz="2400" u="sng" dirty="0" smtClean="0">
                <a:effectLst/>
              </a:rPr>
              <a:t>underline</a:t>
            </a:r>
            <a:r>
              <a:rPr lang="en-US" sz="2400" dirty="0" smtClean="0">
                <a:effectLst/>
              </a:rPr>
              <a:t> are used to emphasize certain words, or phrases</a:t>
            </a:r>
          </a:p>
          <a:p>
            <a:pPr>
              <a:spcBef>
                <a:spcPts val="1800"/>
              </a:spcBef>
            </a:pPr>
            <a:r>
              <a:rPr lang="en-US" sz="2400" dirty="0" smtClean="0">
                <a:effectLst/>
              </a:rPr>
              <a:t>You can make certain words stand out by changing their color</a:t>
            </a:r>
          </a:p>
          <a:p>
            <a:pPr>
              <a:spcBef>
                <a:spcPts val="1800"/>
              </a:spcBef>
            </a:pPr>
            <a:r>
              <a:rPr lang="en-US" sz="2400" dirty="0">
                <a:solidFill>
                  <a:srgbClr val="3399FF"/>
                </a:solidFill>
                <a:effectLst/>
              </a:rPr>
              <a:t>Font effects</a:t>
            </a:r>
            <a:r>
              <a:rPr lang="en-US" sz="2400" dirty="0" smtClean="0">
                <a:effectLst/>
              </a:rPr>
              <a:t>, are special enhancements, such as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shadow </a:t>
            </a:r>
            <a:r>
              <a:rPr lang="en-US" sz="2400" dirty="0" smtClean="0">
                <a:effectLst/>
              </a:rPr>
              <a:t>or </a:t>
            </a:r>
            <a:r>
              <a:rPr lang="en-US" sz="2400" strike="sngStrike" dirty="0" smtClean="0">
                <a:effectLst/>
              </a:rPr>
              <a:t>strikethrough</a:t>
            </a:r>
            <a:r>
              <a:rPr lang="en-US" sz="2400" dirty="0" smtClean="0">
                <a:effectLst/>
              </a:rPr>
              <a:t> can be applied to selected text</a:t>
            </a:r>
          </a:p>
          <a:p>
            <a:pPr>
              <a:spcBef>
                <a:spcPts val="1800"/>
              </a:spcBef>
            </a:pPr>
            <a:r>
              <a:rPr lang="en-US" sz="2400" dirty="0" smtClean="0">
                <a:effectLst/>
              </a:rPr>
              <a:t>You can use buttons in the Font group, or to save time you can use the Format Painter to copy formatting of selected text to other text</a:t>
            </a:r>
            <a:endParaRPr lang="en-US" sz="2400" dirty="0">
              <a:effectLst/>
            </a:endParaRPr>
          </a:p>
        </p:txBody>
      </p:sp>
      <p:sp>
        <p:nvSpPr>
          <p:cNvPr id="3174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7DA535-1BA1-4987-B3CE-C1A25BDBB777}" type="slidenum">
              <a:rPr lang="en-US" smtClean="0"/>
              <a:pPr>
                <a:defRPr/>
              </a:pPr>
              <a:t>7</a:t>
            </a:fld>
            <a:endParaRPr lang="en-US" smtClean="0"/>
          </a:p>
        </p:txBody>
      </p:sp>
      <p:sp>
        <p:nvSpPr>
          <p:cNvPr id="3174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2013-Illustrated Fundamentals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400" dirty="0"/>
              <a:t>Changing Font </a:t>
            </a:r>
            <a:r>
              <a:rPr lang="en-US" sz="3400" dirty="0" smtClean="0"/>
              <a:t>Color, Style and Effects</a:t>
            </a:r>
            <a:endParaRPr lang="en-US" sz="3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3399FF"/>
                </a:solidFill>
                <a:effectLst/>
              </a:rPr>
              <a:t>Themes,</a:t>
            </a:r>
            <a:r>
              <a:rPr lang="en-US" sz="2400" dirty="0" smtClean="0">
                <a:effectLst/>
              </a:rPr>
              <a:t> a predesigned set of formatting elements, including colors, can be used to coordinate the look of your document</a:t>
            </a:r>
          </a:p>
          <a:p>
            <a:pPr>
              <a:spcBef>
                <a:spcPts val="1800"/>
              </a:spcBef>
            </a:pPr>
            <a:r>
              <a:rPr lang="en-US" sz="2400" dirty="0" smtClean="0">
                <a:solidFill>
                  <a:srgbClr val="3399FF"/>
                </a:solidFill>
                <a:effectLst/>
              </a:rPr>
              <a:t>Standard colors</a:t>
            </a:r>
            <a:r>
              <a:rPr lang="en-US" sz="2400" dirty="0" smtClean="0">
                <a:effectLst/>
              </a:rPr>
              <a:t>, are the basic hues red, orange, and so on</a:t>
            </a:r>
          </a:p>
        </p:txBody>
      </p:sp>
      <p:sp>
        <p:nvSpPr>
          <p:cNvPr id="3174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7DA535-1BA1-4987-B3CE-C1A25BDBB777}" type="slidenum">
              <a:rPr lang="en-US" smtClean="0"/>
              <a:pPr>
                <a:defRPr/>
              </a:pPr>
              <a:t>8</a:t>
            </a:fld>
            <a:endParaRPr lang="en-US" smtClean="0"/>
          </a:p>
        </p:txBody>
      </p:sp>
      <p:sp>
        <p:nvSpPr>
          <p:cNvPr id="3174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2013-Illustrated Fundamentals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DA535-1BA1-4987-B3CE-C1A25BDBB777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174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Microsoft Office 2013-Illustrated Fundamentals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088" y="1905000"/>
            <a:ext cx="6543675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903642" y="-1"/>
            <a:ext cx="8240357" cy="1140311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/>
              <a:t>Changing Font </a:t>
            </a:r>
            <a:r>
              <a:rPr lang="en-US" sz="3400" dirty="0" smtClean="0"/>
              <a:t>Color, Style and Effects</a:t>
            </a:r>
            <a:endParaRPr lang="en-US" sz="3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PT Template">
  <a:themeElements>
    <a:clrScheme name="1_PPT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PPT 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1_PPT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2015</TotalTime>
  <Words>1116</Words>
  <Application>Microsoft Office PowerPoint</Application>
  <PresentationFormat>On-screen Show (4:3)</PresentationFormat>
  <Paragraphs>169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Times New Roman</vt:lpstr>
      <vt:lpstr>1_PPT Template</vt:lpstr>
      <vt:lpstr>PowerPoint Presentation</vt:lpstr>
      <vt:lpstr>Objectives</vt:lpstr>
      <vt:lpstr>Objectives</vt:lpstr>
      <vt:lpstr>Changing Font and Font Size</vt:lpstr>
      <vt:lpstr>Changing Font and Font Size</vt:lpstr>
      <vt:lpstr>Changing Font and Font Size</vt:lpstr>
      <vt:lpstr>Changing Font Color, Style and Effects</vt:lpstr>
      <vt:lpstr>Changing Font Color, Style and Effects</vt:lpstr>
      <vt:lpstr>Changing Font Color, Style and Effects</vt:lpstr>
      <vt:lpstr>Changing Alignment and Line Spacing</vt:lpstr>
      <vt:lpstr>Changing Alignment and Line Spacing</vt:lpstr>
      <vt:lpstr>Changing Alignment and Line Spacing</vt:lpstr>
      <vt:lpstr>Changing Margin Settings </vt:lpstr>
      <vt:lpstr>Changing Margin Settings </vt:lpstr>
      <vt:lpstr>Changing Margin Settings </vt:lpstr>
      <vt:lpstr>Setting Tabs</vt:lpstr>
      <vt:lpstr>Setting Tabs</vt:lpstr>
      <vt:lpstr>Setting Tabs</vt:lpstr>
      <vt:lpstr>Setting Indents </vt:lpstr>
      <vt:lpstr>Setting Indents</vt:lpstr>
      <vt:lpstr>Setting Indents</vt:lpstr>
      <vt:lpstr>Setting Indents</vt:lpstr>
      <vt:lpstr>Adding Bulleted and Numbered Lists</vt:lpstr>
      <vt:lpstr>Adding Bulleted and Numbered Lists </vt:lpstr>
      <vt:lpstr>Applying Styles</vt:lpstr>
      <vt:lpstr>Applying Styles</vt:lpstr>
      <vt:lpstr>Applying Styles</vt:lpstr>
    </vt:vector>
  </TitlesOfParts>
  <Company>Course Technology,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Windows Vista Essentials Illustrated Unit A</dc:title>
  <dc:creator>Harry Phillips</dc:creator>
  <cp:lastModifiedBy>Windows User</cp:lastModifiedBy>
  <cp:revision>734</cp:revision>
  <dcterms:created xsi:type="dcterms:W3CDTF">2002-03-14T22:04:47Z</dcterms:created>
  <dcterms:modified xsi:type="dcterms:W3CDTF">2013-05-02T21:36:50Z</dcterms:modified>
</cp:coreProperties>
</file>