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24" r:id="rId13"/>
    <p:sldId id="308" r:id="rId14"/>
    <p:sldId id="309" r:id="rId15"/>
    <p:sldId id="325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1" autoAdjust="0"/>
    <p:restoredTop sz="94650" autoAdjust="0"/>
  </p:normalViewPr>
  <p:slideViewPr>
    <p:cSldViewPr snapToGrid="0">
      <p:cViewPr varScale="1">
        <p:scale>
          <a:sx n="83" d="100"/>
          <a:sy n="83" d="100"/>
        </p:scale>
        <p:origin x="-1452" y="-90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264002A0-9E56-4DAF-AAB6-C756EEA1D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85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4F2D054-EA0D-48EF-BC3F-3B260521E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10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1826DA-6488-4590-AF67-AA0B0E905F66}" type="slidenum">
              <a:rPr lang="en-US" b="0" smtClean="0">
                <a:latin typeface="Times New Roman" pitchFamily="18" charset="0"/>
              </a:rPr>
              <a:pPr eaLnBrk="1" hangingPunct="1"/>
              <a:t>1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374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057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787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521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3084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108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3102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0060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8340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7009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1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22721-26BD-4A70-850D-4C9F55DF4B7B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4306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6522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1104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4737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0646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6982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7049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4750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116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FEBEE-C49C-434A-BE8B-274360F13C33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421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003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467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94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442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488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0568-89DC-444F-B867-D72A9E16D679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283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446"/>
            <a:ext cx="18383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01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271FD-6814-43DB-BA91-C4655E8E1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9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1D5F3-0DBB-4E7B-8CF8-C8A33E5F6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9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FF3D-74EE-49B5-9CF0-0898A53FD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244A-1F8B-4945-9914-9BFDF2750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9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E5FD-BFF5-456A-9146-54A163367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8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4434D-D1B1-47F3-9FFA-E30892B74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F9C1-E70D-48E9-99B3-79726C4BA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D80B0-C8BD-49F9-AFC5-C9BFF0350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1E472-6801-4AE1-928C-D350A29D6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6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04702-05EF-4408-A5C6-CF8D7A635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0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CDC13-9504-43C0-ABC1-B77DEE2E9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163F-C1C0-4B92-95F1-AE4DB2525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132" y="0"/>
            <a:ext cx="8232868" cy="11618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7736" y="1607443"/>
            <a:ext cx="7304443" cy="45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7B8A16E-D0EF-429C-8C04-DFAEA197F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/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/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/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/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 idx="4294967295"/>
          </p:nvPr>
        </p:nvSpPr>
        <p:spPr>
          <a:xfrm>
            <a:off x="80010" y="3600133"/>
            <a:ext cx="4812030" cy="75469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Using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Complex Formulas, Functions, and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Entering Labels and Values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Most worksheets contain labels and values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label</a:t>
            </a:r>
            <a:r>
              <a:rPr lang="en-US" sz="2400" dirty="0" smtClean="0">
                <a:effectLst/>
              </a:rPr>
              <a:t> is text that describes data in a worksheet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Values</a:t>
            </a:r>
            <a:r>
              <a:rPr lang="en-US" sz="2400" dirty="0" smtClean="0">
                <a:effectLst/>
              </a:rPr>
              <a:t> are numeric data that can be used in calculations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edit a cell entry by double-clicking the cell to put the cell in Edit mode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Edit mode, select the part of the cell entry you want to correct and type the correction</a:t>
            </a:r>
            <a:endParaRPr lang="en-US" sz="2400" dirty="0">
              <a:effectLst/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Labels and Values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2FD7-6DEA-440F-95F8-A84B373A7E6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4" y="1604282"/>
            <a:ext cx="7086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8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Labels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AE5FD-BFF5-456A-9146-54A163367D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03" y="1706336"/>
            <a:ext cx="68294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5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Working with Columns </a:t>
            </a:r>
            <a:r>
              <a:rPr lang="en-US" sz="3400" dirty="0" smtClean="0"/>
              <a:t>and </a:t>
            </a:r>
            <a:r>
              <a:rPr lang="en-US" sz="3400" dirty="0" smtClean="0"/>
              <a:t>Rows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adjust the width of a column or the height of a row using the mouse, ribbon, or shortcut menu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also insert or delete columns and rows using the Insert and Delete buttons in the Cells group on the HOME tab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The boxes containing letters are </a:t>
            </a:r>
            <a:r>
              <a:rPr lang="en-US" sz="2400" dirty="0">
                <a:solidFill>
                  <a:srgbClr val="3399FF"/>
                </a:solidFill>
                <a:effectLst/>
              </a:rPr>
              <a:t>column headings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The boxes containing numbers in front of each row are </a:t>
            </a:r>
            <a:r>
              <a:rPr lang="en-US" sz="2400" dirty="0">
                <a:solidFill>
                  <a:srgbClr val="3399FF"/>
                </a:solidFill>
                <a:effectLst/>
              </a:rPr>
              <a:t>row headings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AutoFit</a:t>
            </a:r>
            <a:r>
              <a:rPr lang="en-US" sz="2400" dirty="0" smtClean="0">
                <a:effectLst/>
              </a:rPr>
              <a:t> is a feature that adjusts the width of the column to fit the longest entry </a:t>
            </a:r>
            <a:endParaRPr lang="en-US" sz="2400" dirty="0">
              <a:effectLst/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Columns </a:t>
            </a:r>
            <a:r>
              <a:rPr lang="en-US" dirty="0" smtClean="0"/>
              <a:t>and </a:t>
            </a:r>
            <a:r>
              <a:rPr lang="en-US" dirty="0" smtClean="0"/>
              <a:t>Rows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2FD7-6DEA-440F-95F8-A84B373A7E6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60" y="1816781"/>
            <a:ext cx="69056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Columns </a:t>
            </a:r>
            <a:r>
              <a:rPr lang="en-US" dirty="0" smtClean="0"/>
              <a:t>and </a:t>
            </a:r>
            <a:r>
              <a:rPr lang="en-US" dirty="0"/>
              <a:t>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AE5FD-BFF5-456A-9146-54A163367D0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36" y="1598748"/>
            <a:ext cx="59055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46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Formulas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To perform a calculation in a worksheet, you use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formula</a:t>
            </a:r>
            <a:r>
              <a:rPr lang="en-US" sz="2400" dirty="0" smtClean="0">
                <a:effectLst/>
              </a:rPr>
              <a:t> which is an equation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Formulas start with an equal sign (=) and can contain numbers, mathematical operators, and cell references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cell reference </a:t>
            </a:r>
            <a:r>
              <a:rPr lang="en-US" sz="2400" dirty="0" smtClean="0">
                <a:effectLst/>
              </a:rPr>
              <a:t>is a cell address, such as E44, that identifies the location of a value used in a calculation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If more than one operator is used in a formulas, Excel performs the calculations in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order of precedence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Formulas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copy and move formulas just like the other data in a worksheet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When you copy a formula to a new cell, Excel automatically replaces the original cell references with cell references that are in the same relative position as those in the original formula called </a:t>
            </a:r>
            <a:r>
              <a:rPr lang="en-US" sz="2400" dirty="0">
                <a:solidFill>
                  <a:srgbClr val="3399FF"/>
                </a:solidFill>
                <a:effectLst/>
              </a:rPr>
              <a:t>relative cell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referencing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You can use the small black square at the bottom right corner of a</a:t>
            </a:r>
            <a:r>
              <a:rPr lang="en-US" sz="2400" dirty="0" smtClean="0">
                <a:effectLst/>
              </a:rPr>
              <a:t> cell, </a:t>
            </a:r>
            <a:r>
              <a:rPr lang="en-US" sz="2400" dirty="0">
                <a:effectLst/>
              </a:rPr>
              <a:t>known as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fill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handle, </a:t>
            </a:r>
            <a:r>
              <a:rPr lang="en-US" sz="2400" dirty="0">
                <a:effectLst/>
              </a:rPr>
              <a:t>to drag the content of a cell to other adjacent cell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Formulas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2FD7-6DEA-440F-95F8-A84B373A7E6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43" y="1025980"/>
            <a:ext cx="4762984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1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Formulas</a:t>
            </a:r>
            <a:endParaRPr lang="en-US" dirty="0" smtClean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2FD7-6DEA-440F-95F8-A84B373A7E6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44" y="1603285"/>
            <a:ext cx="71723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4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Navigate a workbook</a:t>
            </a:r>
          </a:p>
          <a:p>
            <a:pPr eaLnBrk="1" hangingPunct="1">
              <a:defRPr/>
            </a:pPr>
            <a:r>
              <a:rPr lang="en-US" dirty="0" smtClean="0"/>
              <a:t>Enter labels and values</a:t>
            </a:r>
          </a:p>
          <a:p>
            <a:pPr eaLnBrk="1" hangingPunct="1">
              <a:defRPr/>
            </a:pPr>
            <a:r>
              <a:rPr lang="en-US" dirty="0" smtClean="0"/>
              <a:t>Change columns and rows</a:t>
            </a:r>
          </a:p>
          <a:p>
            <a:pPr eaLnBrk="1" hangingPunct="1">
              <a:defRPr/>
            </a:pPr>
            <a:r>
              <a:rPr lang="en-US" dirty="0" smtClean="0"/>
              <a:t>Use formulas</a:t>
            </a:r>
          </a:p>
          <a:p>
            <a:pPr eaLnBrk="1" hangingPunct="1">
              <a:defRPr/>
            </a:pPr>
            <a:r>
              <a:rPr lang="en-US" dirty="0" smtClean="0"/>
              <a:t>Use AutoSum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B92CD-36BD-41E6-B58A-FC3BFDE3E04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AutoSum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Excel comes with a wide variety of </a:t>
            </a:r>
            <a:r>
              <a:rPr lang="en-US" sz="2400" dirty="0">
                <a:solidFill>
                  <a:srgbClr val="3399FF"/>
                </a:solidFill>
                <a:effectLst/>
              </a:rPr>
              <a:t>functions</a:t>
            </a:r>
            <a:r>
              <a:rPr lang="en-US" sz="2400" dirty="0" smtClean="0">
                <a:effectLst/>
              </a:rPr>
              <a:t>, which are prewritten formulas designed for particular types of calculations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most frequently used worksheet function, </a:t>
            </a:r>
            <a:r>
              <a:rPr lang="en-US" sz="2400" dirty="0">
                <a:solidFill>
                  <a:srgbClr val="3399FF"/>
                </a:solidFill>
                <a:effectLst/>
              </a:rPr>
              <a:t>SUM</a:t>
            </a:r>
            <a:r>
              <a:rPr lang="en-US" sz="2400" dirty="0" smtClean="0">
                <a:effectLst/>
              </a:rPr>
              <a:t>, totals all number and cell references included as function arguments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An </a:t>
            </a:r>
            <a:r>
              <a:rPr lang="en-US" sz="2400" dirty="0">
                <a:solidFill>
                  <a:srgbClr val="3399FF"/>
                </a:solidFill>
                <a:effectLst/>
              </a:rPr>
              <a:t>argument</a:t>
            </a:r>
            <a:r>
              <a:rPr lang="en-US" sz="2400" dirty="0" smtClean="0">
                <a:effectLst/>
              </a:rPr>
              <a:t> is information a function needs to make a calculation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AutoSum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Functions save time and help ensure accuracy, and they are available for both simple calculations and extremely complex ones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Each Excel function has a name that you usually see in all capital letters such as AVERAGE or DATE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Because the SUM function is so commonly used, it has its own button on the HOME tab, also known as the AutoSum button</a:t>
            </a:r>
            <a:endParaRPr lang="en-US" sz="2400" dirty="0">
              <a:effectLst/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AutoSum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2FD7-6DEA-440F-95F8-A84B373A7E6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95" y="1600609"/>
            <a:ext cx="70199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Changing Alignment </a:t>
            </a:r>
            <a:r>
              <a:rPr lang="en-US" sz="3400" dirty="0" smtClean="0"/>
              <a:t>and Number </a:t>
            </a:r>
            <a:r>
              <a:rPr lang="en-US" sz="3400" dirty="0" smtClean="0"/>
              <a:t>Format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Excel automatically left-aligns text and right-aligns values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Cell alignments can be changed using the buttons in the Alignment group on the HOME tab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also use the Merge &amp; Center button to merge several cells into one cell and center the text in the merged cell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t</a:t>
            </a:r>
            <a:r>
              <a:rPr lang="en-US" sz="2000" dirty="0" smtClean="0">
                <a:effectLst/>
              </a:rPr>
              <a:t>his is helpful in formatting a worksheet title so that it is centered above the worksheet data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effectLst/>
            </a:endParaRPr>
          </a:p>
          <a:p>
            <a:pPr eaLnBrk="1" hangingPunct="1">
              <a:defRPr/>
            </a:pPr>
            <a:endParaRPr lang="en-US" sz="2400" dirty="0">
              <a:effectLst/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Changing Alignment </a:t>
            </a:r>
            <a:r>
              <a:rPr lang="en-US" sz="3400" dirty="0" err="1" smtClean="0"/>
              <a:t>andNumber</a:t>
            </a:r>
            <a:r>
              <a:rPr lang="en-US" sz="3400" dirty="0" smtClean="0"/>
              <a:t> </a:t>
            </a:r>
            <a:r>
              <a:rPr lang="en-US" sz="3400" dirty="0" smtClean="0"/>
              <a:t>Format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change the format of numbers to make your worksheet easier to read using the buttons in the Numbers group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You can also insert rows and columns in your worksheet, when you do so, any cell references are updated to reflect the change</a:t>
            </a:r>
          </a:p>
          <a:p>
            <a:pPr eaLnBrk="1" hangingPunct="1">
              <a:defRPr/>
            </a:pPr>
            <a:endParaRPr lang="en-US" sz="2400" dirty="0">
              <a:effectLst/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Alignment </a:t>
            </a:r>
            <a:r>
              <a:rPr lang="en-US" dirty="0" smtClean="0"/>
              <a:t>and Number </a:t>
            </a:r>
            <a:r>
              <a:rPr lang="en-US" dirty="0" smtClean="0"/>
              <a:t>Format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2FD7-6DEA-440F-95F8-A84B373A7E6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7" y="1594531"/>
            <a:ext cx="59150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1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Enhancing a Worksheet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enhance an Excel worksheet to make it look more professional and increase its visual appeal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Page Layout view, you can add headers and footers containing information that you want to include at the top or bottom of each page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also apply </a:t>
            </a:r>
            <a:r>
              <a:rPr lang="en-US" sz="2400" dirty="0">
                <a:solidFill>
                  <a:srgbClr val="3399FF"/>
                </a:solidFill>
                <a:effectLst/>
              </a:rPr>
              <a:t>cell styles</a:t>
            </a:r>
            <a:r>
              <a:rPr lang="en-US" sz="2400" dirty="0" smtClean="0">
                <a:effectLst/>
              </a:rPr>
              <a:t>, which are predefined formatting options to ensure that similar elements in your worksheet are formatted consistently</a:t>
            </a:r>
            <a:endParaRPr lang="en-US" sz="2400" dirty="0">
              <a:effectLst/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Enhancing a Worksheet</a:t>
            </a:r>
            <a:endParaRPr lang="en-US" dirty="0" smtClean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2FD7-6DEA-440F-95F8-A84B373A7E6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39" y="2088924"/>
            <a:ext cx="69913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8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500" dirty="0" smtClean="0"/>
              <a:t>Previewing and Printing </a:t>
            </a:r>
            <a:r>
              <a:rPr lang="en-US" sz="3500" dirty="0" smtClean="0"/>
              <a:t>a Worksheet</a:t>
            </a:r>
            <a:endParaRPr lang="en-US" sz="3500" dirty="0" smtClean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When you finish working with a worksheet and have saved your work, you are ready to print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Just like in Word, you can use the Print tab in Backstage view to preview the printed worksheet and specify settings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y</a:t>
            </a:r>
            <a:r>
              <a:rPr lang="en-US" sz="2000" dirty="0" smtClean="0">
                <a:effectLst/>
              </a:rPr>
              <a:t>ou can change the orientation, adjust margins, specify the printer, specify the paper size and more</a:t>
            </a:r>
            <a:endParaRPr lang="en-US" sz="2000" dirty="0">
              <a:effectLst/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Previewing and Printing </a:t>
            </a:r>
            <a:r>
              <a:rPr lang="en-US" sz="3500" dirty="0" smtClean="0"/>
              <a:t>a Worksheet</a:t>
            </a:r>
            <a:endParaRPr lang="en-US" sz="3500" dirty="0" smtClean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2FD7-6DEA-440F-95F8-A84B373A7E6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21" y="1604873"/>
            <a:ext cx="6191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7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Change alignment and number format</a:t>
            </a:r>
          </a:p>
          <a:p>
            <a:pPr eaLnBrk="1" hangingPunct="1">
              <a:defRPr/>
            </a:pPr>
            <a:r>
              <a:rPr lang="en-US" dirty="0" smtClean="0"/>
              <a:t>Enhance a worksheet</a:t>
            </a:r>
          </a:p>
          <a:p>
            <a:pPr eaLnBrk="1" hangingPunct="1">
              <a:defRPr/>
            </a:pPr>
            <a:r>
              <a:rPr lang="en-US" dirty="0" smtClean="0"/>
              <a:t>Preview and print a worksheet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54EE2-D1F9-44DB-BA64-ACD38FC4789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Navigating a Workbook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Microsoft Excel is a powerful program you can use to organize and analyze data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An </a:t>
            </a:r>
            <a:r>
              <a:rPr lang="en-US" sz="2400" dirty="0">
                <a:effectLst/>
              </a:rPr>
              <a:t>Excel </a:t>
            </a:r>
            <a:r>
              <a:rPr lang="en-US" sz="2400" dirty="0">
                <a:solidFill>
                  <a:srgbClr val="3399FF"/>
                </a:solidFill>
                <a:effectLst/>
              </a:rPr>
              <a:t>worksheet</a:t>
            </a:r>
            <a:r>
              <a:rPr lang="en-US" sz="2400" dirty="0">
                <a:effectLst/>
              </a:rPr>
              <a:t> consists of a grid of rows and columns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Similar to a Word table, the intersection of a row and column is called 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cell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An Excel file, called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workbook</a:t>
            </a:r>
            <a:r>
              <a:rPr lang="en-US" sz="2400" dirty="0">
                <a:effectLst/>
              </a:rPr>
              <a:t>, can contain one or more worksheets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People sometimes refer to a worksheet or a workbook as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spreadsheet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Navigating a Workbook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The cell with the dark border in the upper-left corner of the worksheet is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active cell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The dark border surrounding the active cell is 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cell pointer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To make a cell active you need to click on it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Every cell in a worksheet has a unique </a:t>
            </a:r>
            <a:r>
              <a:rPr lang="en-US" sz="2400" dirty="0">
                <a:solidFill>
                  <a:srgbClr val="3399FF"/>
                </a:solidFill>
                <a:effectLst/>
              </a:rPr>
              <a:t>cell address</a:t>
            </a:r>
            <a:r>
              <a:rPr lang="en-US" sz="2400" dirty="0">
                <a:effectLst/>
              </a:rPr>
              <a:t>; the intersection of a column and a row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When you first start Excel, the active cell in the new workbook is cell A1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Navigating a Workbook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name box</a:t>
            </a:r>
            <a:r>
              <a:rPr lang="en-US" sz="2400" dirty="0" smtClean="0">
                <a:effectLst/>
              </a:rPr>
              <a:t> shows the address of the selected cell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solidFill>
                  <a:srgbClr val="3399FF"/>
                </a:solidFill>
                <a:effectLst/>
              </a:rPr>
              <a:t>formula bar</a:t>
            </a:r>
            <a:r>
              <a:rPr lang="en-US" sz="2400" dirty="0" smtClean="0">
                <a:effectLst/>
              </a:rPr>
              <a:t>, located just above the column headings, shows the contents of the selected cell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 group of cells that share boundaries and are selected is call a </a:t>
            </a:r>
            <a:r>
              <a:rPr lang="en-US" sz="2400" dirty="0">
                <a:solidFill>
                  <a:srgbClr val="3399FF"/>
                </a:solidFill>
                <a:effectLst/>
              </a:rPr>
              <a:t>cell range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Navigating a Workbook</a:t>
            </a:r>
            <a:endParaRPr lang="en-US" dirty="0" smtClean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2FD7-6DEA-440F-95F8-A84B373A7E6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117952"/>
            <a:ext cx="61341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8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Navigating a Workbook</a:t>
            </a:r>
            <a:endParaRPr lang="en-US" dirty="0" smtClean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2FD7-6DEA-440F-95F8-A84B373A7E6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43" y="1596572"/>
            <a:ext cx="7817206" cy="178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5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Entering Labels and Values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Entering data in a worksheet is similar to typing in a Word table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Select the cell in which you want to enter data, then type in the data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400" dirty="0">
                <a:effectLst/>
              </a:rPr>
              <a:t>After typing the data, you must accept the entry by pressing [Enter]. [Tab], or an arrow key</a:t>
            </a:r>
          </a:p>
          <a:p>
            <a:pPr marL="0" indent="0" eaLnBrk="1" hangingPunct="1"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52FD7-6DEA-440F-95F8-A84B373A7E6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1183</Words>
  <Application>Microsoft Office PowerPoint</Application>
  <PresentationFormat>On-screen Show (4:3)</PresentationFormat>
  <Paragraphs>171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1_PPT Template</vt:lpstr>
      <vt:lpstr>Using Complex Formulas, Functions, and Tables</vt:lpstr>
      <vt:lpstr>Objectives</vt:lpstr>
      <vt:lpstr>Objectives</vt:lpstr>
      <vt:lpstr>Navigating a Workbook</vt:lpstr>
      <vt:lpstr>Navigating a Workbook</vt:lpstr>
      <vt:lpstr>Navigating a Workbook</vt:lpstr>
      <vt:lpstr>Navigating a Workbook</vt:lpstr>
      <vt:lpstr>Navigating a Workbook</vt:lpstr>
      <vt:lpstr>Entering Labels and Values</vt:lpstr>
      <vt:lpstr>Entering Labels and Values</vt:lpstr>
      <vt:lpstr>Entering Labels and Values</vt:lpstr>
      <vt:lpstr>Entering Labels and Values</vt:lpstr>
      <vt:lpstr>Working with Columns and Rows</vt:lpstr>
      <vt:lpstr>Working with Columns and Rows</vt:lpstr>
      <vt:lpstr>Working with Columns and Rows</vt:lpstr>
      <vt:lpstr>Using Formulas</vt:lpstr>
      <vt:lpstr>Using Formulas</vt:lpstr>
      <vt:lpstr>Using Formulas</vt:lpstr>
      <vt:lpstr>Using Formulas</vt:lpstr>
      <vt:lpstr>Using AutoSum</vt:lpstr>
      <vt:lpstr>Using AutoSum</vt:lpstr>
      <vt:lpstr>Using AutoSum</vt:lpstr>
      <vt:lpstr>Changing Alignment and Number Format</vt:lpstr>
      <vt:lpstr>Changing Alignment andNumber Format</vt:lpstr>
      <vt:lpstr>Changing Alignment and Number Format</vt:lpstr>
      <vt:lpstr>Enhancing a Worksheet</vt:lpstr>
      <vt:lpstr>Enhancing a Worksheet</vt:lpstr>
      <vt:lpstr>Previewing and Printing a Worksheet</vt:lpstr>
      <vt:lpstr>Previewing and Printing a Worksheet</vt:lpstr>
    </vt:vector>
  </TitlesOfParts>
  <Company>Course Technology,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Windows User</cp:lastModifiedBy>
  <cp:revision>688</cp:revision>
  <dcterms:created xsi:type="dcterms:W3CDTF">2002-03-14T22:04:47Z</dcterms:created>
  <dcterms:modified xsi:type="dcterms:W3CDTF">2013-04-30T20:39:08Z</dcterms:modified>
</cp:coreProperties>
</file>