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81" r:id="rId6"/>
    <p:sldId id="282" r:id="rId7"/>
    <p:sldId id="262" r:id="rId8"/>
    <p:sldId id="283" r:id="rId9"/>
    <p:sldId id="284" r:id="rId10"/>
    <p:sldId id="285" r:id="rId11"/>
    <p:sldId id="264" r:id="rId12"/>
    <p:sldId id="286" r:id="rId13"/>
    <p:sldId id="287" r:id="rId14"/>
    <p:sldId id="267" r:id="rId15"/>
    <p:sldId id="288" r:id="rId16"/>
    <p:sldId id="289" r:id="rId17"/>
    <p:sldId id="269" r:id="rId18"/>
    <p:sldId id="290" r:id="rId19"/>
    <p:sldId id="271" r:id="rId20"/>
    <p:sldId id="291" r:id="rId21"/>
    <p:sldId id="292" r:id="rId22"/>
    <p:sldId id="293" r:id="rId23"/>
    <p:sldId id="274" r:id="rId24"/>
    <p:sldId id="294" r:id="rId25"/>
    <p:sldId id="295" r:id="rId26"/>
    <p:sldId id="299" r:id="rId27"/>
    <p:sldId id="296" r:id="rId28"/>
    <p:sldId id="297" r:id="rId29"/>
    <p:sldId id="298" r:id="rId30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50" autoAdjust="0"/>
  </p:normalViewPr>
  <p:slideViewPr>
    <p:cSldViewPr snapToGrid="0">
      <p:cViewPr>
        <p:scale>
          <a:sx n="70" d="100"/>
          <a:sy n="70" d="100"/>
        </p:scale>
        <p:origin x="-1866" y="-384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27A25B4B-4078-4077-AEFF-36C37D58C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1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54A7AD-44C6-4C86-9BA9-F9687E26A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2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8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9081-F768-401E-A664-A5605E070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6A21E-32CF-4551-8F67-0100BBA1B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882DC-63A0-4E17-A1CF-5C561CBEA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130" y="0"/>
            <a:ext cx="8061869" cy="11191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7F868-87F0-4E62-8E9D-B59054465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072" y="1600862"/>
            <a:ext cx="7315201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6345-5F7E-46EA-920F-6228F9B0C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0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0EC-96F6-492D-B51D-693818087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D53F-EE47-4AF3-87E1-7DDCAEB55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8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65CF0-1047-4877-8AED-0B2394D7D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4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172" y="0"/>
            <a:ext cx="8065827" cy="1160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F0CC2-E3D8-45C9-BF3E-E42BC91AA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BF63-CD3E-4309-B29A-73847A11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2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6D70-A5D4-4535-BD52-A94A90C78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6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5F2C5-25ED-4BC8-B5B2-C1295AEF6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8172" y="0"/>
            <a:ext cx="8065827" cy="11600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5719" y="1600862"/>
            <a:ext cx="730155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F7C4163-603B-4657-93FA-916672EF7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81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0" y="3575072"/>
            <a:ext cx="5090615" cy="75126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Working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with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6447"/>
            <a:ext cx="18383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68" y="0"/>
            <a:ext cx="8064432" cy="116006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Sorting on multiple fields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719" y="1590664"/>
            <a:ext cx="7315200" cy="4778958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When sorting on multiple fields you need to decide which one will be the primary sort field and which field is to be sorted within the primary field grouping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The field that is primary is called the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outermost sort field</a:t>
            </a:r>
            <a:r>
              <a:rPr lang="en-US" sz="2400" dirty="0" smtClean="0">
                <a:effectLst/>
              </a:rPr>
              <a:t>, and the field that is the secondary sort field is called the innermost sort field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To get the results you want, you must first sort the records by the innermost field and then sort by the outermost field</a:t>
            </a:r>
            <a:endParaRPr lang="en-US" sz="2400" dirty="0">
              <a:effectLst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B3149E-E7BC-465F-929C-54AE9DF955A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414412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216" y="0"/>
            <a:ext cx="8050784" cy="11464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Filtering Records in a Table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76" y="1595676"/>
            <a:ext cx="7356143" cy="476029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Records in a table can be filtered to display only the information that meet criteria that you specify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Criteria</a:t>
            </a:r>
            <a:r>
              <a:rPr lang="en-US" sz="2400" dirty="0" smtClean="0">
                <a:effectLst/>
              </a:rPr>
              <a:t> are conditions that must be met for a record to be displayed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simplest way to filter a table is to select a field that matches your criterion and use the Equals command to display those records that match the selection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5F6445-175C-4B3B-B9CE-FD989146517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072" y="1591216"/>
            <a:ext cx="7328847" cy="457368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also apply a Number Filter to a selected field to filter records that are greater than, less than, or equal to a specific number or between two different numbers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Filters cannot be saved as a database object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Filters can be saved as part of the table or form you are working on and reapply it the next time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Filter results can also be printed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5F6445-175C-4B3B-B9CE-FD989146517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3216" y="0"/>
            <a:ext cx="8050784" cy="11464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Filtering Records in a Table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12986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172" y="0"/>
            <a:ext cx="8065827" cy="116006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Filtering Records in a Table </a:t>
            </a:r>
            <a:endParaRPr lang="en-US" sz="34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5F6445-175C-4B3B-B9CE-FD989146517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1592943"/>
            <a:ext cx="7315200" cy="363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1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67" y="0"/>
            <a:ext cx="8117633" cy="1132764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718" y="1595677"/>
            <a:ext cx="7301553" cy="476029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query</a:t>
            </a:r>
            <a:r>
              <a:rPr lang="en-US" sz="2400" dirty="0" smtClean="0">
                <a:effectLst/>
              </a:rPr>
              <a:t> is a database object that extracts data from one or more tables in a database according to criteria that you set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query displays only the fields you specify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use a query to pull together information from several tables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As a query is an object, you can save it for later use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simplest way to create a query is by using the Query Wizard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2868B2-EE65-4DDB-8F4A-2A2A77CA806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  <a:endParaRPr lang="en-US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774" y="16108"/>
            <a:ext cx="8048225" cy="107486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2868B2-EE65-4DDB-8F4A-2A2A77CA806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21" y="1595944"/>
            <a:ext cx="7321479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21" y="3848677"/>
            <a:ext cx="4215881" cy="257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7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a Query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2868B2-EE65-4DDB-8F4A-2A2A77CA806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2" y="1593218"/>
            <a:ext cx="7315200" cy="190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7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51" y="0"/>
            <a:ext cx="8061649" cy="116006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Modifying a Query </a:t>
            </a:r>
            <a:r>
              <a:rPr lang="en-US" sz="3400" dirty="0" smtClean="0"/>
              <a:t>in Design </a:t>
            </a:r>
            <a:r>
              <a:rPr lang="en-US" sz="3400" dirty="0" smtClean="0"/>
              <a:t>View</a:t>
            </a:r>
            <a:endParaRPr lang="en-US" sz="3400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8774F9-4CE5-4025-8C4E-C62315048E6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05718" y="1594839"/>
            <a:ext cx="7301553" cy="4611007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ffectLst/>
              </a:rPr>
              <a:t>You can modify an existing query if you need to make changes using Design view</a:t>
            </a:r>
            <a:endParaRPr lang="en-US" sz="2400" dirty="0">
              <a:effectLst/>
            </a:endParaRPr>
          </a:p>
          <a:p>
            <a:pPr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effectLst/>
              </a:rPr>
              <a:t>In Design view, you can: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dd fields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d</a:t>
            </a:r>
            <a:r>
              <a:rPr lang="en-US" sz="2000" dirty="0" smtClean="0">
                <a:effectLst/>
              </a:rPr>
              <a:t>elete fields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s</a:t>
            </a:r>
            <a:r>
              <a:rPr lang="en-US" sz="2000" dirty="0" smtClean="0">
                <a:effectLst/>
              </a:rPr>
              <a:t>pecify a sort order for one or more fields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s</a:t>
            </a:r>
            <a:r>
              <a:rPr lang="en-US" sz="2000" dirty="0" smtClean="0">
                <a:effectLst/>
              </a:rPr>
              <a:t>pecify criteria for fields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c</a:t>
            </a:r>
            <a:r>
              <a:rPr lang="en-US" sz="2000" dirty="0" smtClean="0">
                <a:effectLst/>
              </a:rPr>
              <a:t>reate a query</a:t>
            </a:r>
            <a:endParaRPr lang="en-US" sz="2000" dirty="0"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8774F9-4CE5-4025-8C4E-C62315048E6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20" y="1595148"/>
            <a:ext cx="7315200" cy="430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82351" y="0"/>
            <a:ext cx="8061649" cy="116006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Modifying a Query </a:t>
            </a:r>
            <a:r>
              <a:rPr lang="en-US" sz="3400" dirty="0" smtClean="0"/>
              <a:t>in Design </a:t>
            </a:r>
            <a:r>
              <a:rPr lang="en-US" sz="3400" dirty="0" smtClean="0"/>
              <a:t>View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85931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216" y="0"/>
            <a:ext cx="8050784" cy="11464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Relating Two Tables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B6B1A1-8F2C-434F-87FD-4A076DC51F9B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92072" y="1600689"/>
            <a:ext cx="7315200" cy="479593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To take advantage of the power of Access you may want to create queries that pull fields from more than one table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Queries can be used to relate two tables, or specify a relationship between them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To relate tables, they must share a common field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shared field must be the primary key field in one of the tables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202" y="0"/>
            <a:ext cx="8055798" cy="11600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719" y="1594285"/>
            <a:ext cx="7315200" cy="481628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Open an existing database</a:t>
            </a:r>
          </a:p>
          <a:p>
            <a:pPr>
              <a:defRPr/>
            </a:pPr>
            <a:r>
              <a:rPr lang="en-US" dirty="0" smtClean="0"/>
              <a:t>Sort records in a table</a:t>
            </a:r>
          </a:p>
          <a:p>
            <a:pPr>
              <a:defRPr/>
            </a:pPr>
            <a:r>
              <a:rPr lang="en-US" dirty="0" smtClean="0"/>
              <a:t>Filter records in a table</a:t>
            </a:r>
          </a:p>
          <a:p>
            <a:pPr>
              <a:defRPr/>
            </a:pPr>
            <a:r>
              <a:rPr lang="en-US" dirty="0" smtClean="0"/>
              <a:t>Create a query </a:t>
            </a:r>
          </a:p>
          <a:p>
            <a:pPr>
              <a:defRPr/>
            </a:pPr>
            <a:r>
              <a:rPr lang="en-US" dirty="0" smtClean="0"/>
              <a:t>Modify a query in Design view</a:t>
            </a: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27433A-FA33-4ED9-A392-BD891A64BE6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216" y="0"/>
            <a:ext cx="8050784" cy="11464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Relating Two Tables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B6B1A1-8F2C-434F-87FD-4A076DC51F9B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05719" y="1594839"/>
            <a:ext cx="7301553" cy="466530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use the Relationships window to specify a relationship between two or more tables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most common type of relationship to set up is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one-to-many relationship</a:t>
            </a:r>
            <a:r>
              <a:rPr lang="en-US" sz="2400" dirty="0" smtClean="0">
                <a:effectLst/>
              </a:rPr>
              <a:t>, in which the primary key field in one table is associated with multiple records in a second table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In the second table, the common field shared with the first table is called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foreign key</a:t>
            </a:r>
          </a:p>
        </p:txBody>
      </p:sp>
    </p:spTree>
    <p:extLst>
      <p:ext uri="{BB962C8B-B14F-4D97-AF65-F5344CB8AC3E}">
        <p14:creationId xmlns:p14="http://schemas.microsoft.com/office/powerpoint/2010/main" val="221363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488" y="0"/>
            <a:ext cx="8056512" cy="116006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Relating Two Tables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B6B1A1-8F2C-434F-87FD-4A076DC51F9B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42" y="1385824"/>
            <a:ext cx="3279302" cy="24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44" y="1399472"/>
            <a:ext cx="4589228" cy="25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20" y="3880518"/>
            <a:ext cx="730155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376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68" y="0"/>
            <a:ext cx="8064432" cy="1132764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good database design</a:t>
            </a:r>
            <a:endParaRPr lang="en-US" sz="340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B6B1A1-8F2C-434F-87FD-4A076DC51F9B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  <a:endParaRPr lang="en-US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92072" y="1594839"/>
            <a:ext cx="7328847" cy="466530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Creating a well-designed database requires careful planning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What is the purpose?</a:t>
            </a:r>
            <a:endParaRPr lang="en-US" sz="2000" dirty="0">
              <a:effectLst/>
            </a:endParaRPr>
          </a:p>
          <a:p>
            <a:pPr lvl="1">
              <a:defRPr/>
            </a:pPr>
            <a:r>
              <a:rPr lang="en-US" sz="2000" dirty="0" smtClean="0">
                <a:effectLst/>
              </a:rPr>
              <a:t>What </a:t>
            </a:r>
            <a:r>
              <a:rPr lang="en-US" sz="2000" dirty="0">
                <a:effectLst/>
              </a:rPr>
              <a:t>data will it store?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organize </a:t>
            </a:r>
            <a:r>
              <a:rPr lang="en-US" sz="2000" dirty="0">
                <a:effectLst/>
              </a:rPr>
              <a:t>the database into categories of data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turn </a:t>
            </a:r>
            <a:r>
              <a:rPr lang="en-US" sz="2000" dirty="0">
                <a:effectLst/>
              </a:rPr>
              <a:t>the categories of data into tables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define </a:t>
            </a:r>
            <a:r>
              <a:rPr lang="en-US" sz="2000" dirty="0">
                <a:effectLst/>
              </a:rPr>
              <a:t>fields, data types and primary key 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decide </a:t>
            </a:r>
            <a:r>
              <a:rPr lang="en-US" sz="2000" dirty="0">
                <a:effectLst/>
              </a:rPr>
              <a:t>table relationships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Creating a well-designed structure for your database will ensure that your data is easy to access, maintain, and update</a:t>
            </a:r>
          </a:p>
        </p:txBody>
      </p:sp>
    </p:spTree>
    <p:extLst>
      <p:ext uri="{BB962C8B-B14F-4D97-AF65-F5344CB8AC3E}">
        <p14:creationId xmlns:p14="http://schemas.microsoft.com/office/powerpoint/2010/main" val="3839570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946" y="0"/>
            <a:ext cx="8068054" cy="116006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 </a:t>
            </a:r>
            <a:r>
              <a:rPr lang="en-US" sz="3400" dirty="0" smtClean="0"/>
              <a:t>Using Two </a:t>
            </a:r>
            <a:r>
              <a:rPr lang="en-US" sz="3400" dirty="0" smtClean="0"/>
              <a:t>Tables</a:t>
            </a:r>
            <a:endParaRPr lang="en-US" sz="34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8424" y="1595392"/>
            <a:ext cx="7342495" cy="440573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Setting up relationships between tables offers many advantages: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bility to create a query that pulls fields from two or more related tables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c</a:t>
            </a:r>
            <a:r>
              <a:rPr lang="en-US" sz="2000" dirty="0" smtClean="0">
                <a:effectLst/>
              </a:rPr>
              <a:t>hanges made to fields in one table are automatically reflected in related tables or queries (if referential integrity is selected)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This ensures consistent, accurate data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92072" y="1599014"/>
            <a:ext cx="7301551" cy="444305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Setting up table relationships also ensures that your data is valid and accurate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Access will prohibit any attempt to enter data in the foreign key field that is not consistent with the data in the primary key field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946" y="0"/>
            <a:ext cx="8068054" cy="116006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 </a:t>
            </a:r>
            <a:r>
              <a:rPr lang="en-US" sz="3400" dirty="0" smtClean="0"/>
              <a:t>Using Two </a:t>
            </a:r>
            <a:r>
              <a:rPr lang="en-US" sz="3400" dirty="0" smtClean="0"/>
              <a:t>Tables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912244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79" y="1596145"/>
            <a:ext cx="7329487" cy="42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946" y="0"/>
            <a:ext cx="8068054" cy="116006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a Query </a:t>
            </a:r>
            <a:r>
              <a:rPr lang="en-US" sz="3400" dirty="0" smtClean="0"/>
              <a:t>Using Two </a:t>
            </a:r>
            <a:r>
              <a:rPr lang="en-US" sz="3400" dirty="0" smtClean="0"/>
              <a:t>Tables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69168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42" y="0"/>
            <a:ext cx="8065258" cy="1132764"/>
          </a:xfrm>
        </p:spPr>
        <p:txBody>
          <a:bodyPr/>
          <a:lstStyle/>
          <a:p>
            <a:r>
              <a:rPr lang="en-US" dirty="0"/>
              <a:t>Creating a Query </a:t>
            </a:r>
            <a:r>
              <a:rPr lang="en-US" dirty="0" smtClean="0"/>
              <a:t>Using Two </a:t>
            </a:r>
            <a:r>
              <a:rPr lang="en-US" dirty="0"/>
              <a:t>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CF6345-5F7E-46EA-920F-6228F9B0C4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54" y="1278412"/>
            <a:ext cx="61722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10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a Query </a:t>
            </a:r>
            <a:r>
              <a:rPr lang="en-US" sz="3400" dirty="0" smtClean="0"/>
              <a:t>Using Two </a:t>
            </a:r>
            <a:r>
              <a:rPr lang="en-US" sz="3400" dirty="0" smtClean="0"/>
              <a:t>Tables</a:t>
            </a:r>
            <a:endParaRPr lang="en-US" sz="34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15" y="1600249"/>
            <a:ext cx="7898285" cy="157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92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172" y="0"/>
            <a:ext cx="8065827" cy="106369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Calculated Field to a Table</a:t>
            </a:r>
            <a:endParaRPr lang="en-US" sz="34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05719" y="1586203"/>
            <a:ext cx="7253090" cy="476000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calculated field </a:t>
            </a:r>
            <a:r>
              <a:rPr lang="en-US" sz="2400" dirty="0" smtClean="0">
                <a:effectLst/>
              </a:rPr>
              <a:t>is a field that contains 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expression</a:t>
            </a:r>
            <a:r>
              <a:rPr lang="en-US" sz="2400" dirty="0" smtClean="0">
                <a:effectLst/>
              </a:rPr>
              <a:t>, which is a combination of fields, values, and mathematical operators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Showing the results of calculations based on values in certain fields is very useful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Calculated fields have the Calculated data type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Choosing a Calculated data type opens the Expression Builder dialog box where you can easily build the expression you want by specifying fields, values, and operators</a:t>
            </a:r>
          </a:p>
        </p:txBody>
      </p:sp>
    </p:spTree>
    <p:extLst>
      <p:ext uri="{BB962C8B-B14F-4D97-AF65-F5344CB8AC3E}">
        <p14:creationId xmlns:p14="http://schemas.microsoft.com/office/powerpoint/2010/main" val="19231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a Calculated Field to a Table</a:t>
            </a:r>
            <a:endParaRPr lang="en-US" sz="34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5F8E61-50FA-4450-A8D6-7AC261F8EEB9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16" y="1600268"/>
            <a:ext cx="7793956" cy="35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4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68" y="0"/>
            <a:ext cx="8064432" cy="11464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Relate two tables</a:t>
            </a:r>
          </a:p>
          <a:p>
            <a:pPr>
              <a:defRPr/>
            </a:pPr>
            <a:r>
              <a:rPr lang="en-US" dirty="0" smtClean="0"/>
              <a:t>Create a query using two tables</a:t>
            </a:r>
          </a:p>
          <a:p>
            <a:pPr>
              <a:defRPr/>
            </a:pPr>
            <a:r>
              <a:rPr lang="en-US" dirty="0" smtClean="0"/>
              <a:t>Add a calculated field to a table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555990-0E6A-443A-87D3-254C41EC66F4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8" y="0"/>
            <a:ext cx="8093122" cy="11464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Opening an Existing Database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071" y="1601244"/>
            <a:ext cx="7301553" cy="45363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Opening an existing Access database is similar to opening a Word or an Excel file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From the Access Start screen, you click the Open Other Files command to open the Open screen, navigate to the folder where the file is located, then double-click the file you want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C5939D-0F63-4776-A88E-7AB2CD13FA5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719" y="1598460"/>
            <a:ext cx="7301553" cy="464833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One difference between opening an Access database and opening a file in Word or Excel is that you can only open one Access database file at a time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F</a:t>
            </a:r>
            <a:r>
              <a:rPr lang="en-US" sz="2400" dirty="0" smtClean="0">
                <a:effectLst/>
              </a:rPr>
              <a:t>or multiple databases to be open you will need to open additional sessions of Access and then open the database</a:t>
            </a:r>
            <a:endParaRPr lang="en-US" sz="2400" dirty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C5939D-0F63-4776-A88E-7AB2CD13FA5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4525" y="0"/>
            <a:ext cx="8079475" cy="1132764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Opening an Existing Database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4694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396" y="16106"/>
            <a:ext cx="8053604" cy="109028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Opening an Existing Database</a:t>
            </a:r>
            <a:endParaRPr lang="en-US" sz="3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C5939D-0F63-4776-A88E-7AB2CD13FA5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3" y="1597720"/>
            <a:ext cx="7274256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2" y="3480179"/>
            <a:ext cx="7274257" cy="295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837" y="0"/>
            <a:ext cx="8047163" cy="116006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Sorting Records in a Table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424" y="1592056"/>
            <a:ext cx="7342495" cy="472297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rearrange, or </a:t>
            </a:r>
            <a:r>
              <a:rPr lang="en-US" sz="2400" dirty="0">
                <a:solidFill>
                  <a:srgbClr val="3399FF"/>
                </a:solidFill>
                <a:effectLst/>
              </a:rPr>
              <a:t>sort</a:t>
            </a:r>
            <a:r>
              <a:rPr lang="en-US" sz="2400" dirty="0" smtClean="0">
                <a:effectLst/>
              </a:rPr>
              <a:t>, the records in a table in alphabetical or numerical order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sorting you need to indicate the field on which you want Access to sort and then specify: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Ascending order: A-Z or 0-9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Descending order: Z-A or 9-0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might also want to sort records using more than one field, an example might be to sort by a customer name within a specific state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B3149E-E7BC-465F-929C-54AE9DF955A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173" y="-1"/>
            <a:ext cx="8065827" cy="1173707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Capturing a screen shot of your sorted table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071" y="1599014"/>
            <a:ext cx="7315201" cy="444305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To capture a screen shot, start Microsoft Word, click the INSERT tab, click the Screenshot button, then click the image of the screenshot in the Available Windows menu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screen shot of a sorted table will be pasted into a new Word document which can be saved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Click the Access program button on the taskbar to return to Access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B3149E-E7BC-465F-929C-54AE9DF955A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164250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Sorting Records in a Table </a:t>
            </a:r>
            <a:endParaRPr lang="en-US" sz="34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B3149E-E7BC-465F-929C-54AE9DF955AD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601476"/>
            <a:ext cx="7354885" cy="403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890058"/>
      </p:ext>
    </p:extLst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</TotalTime>
  <Words>1217</Words>
  <Application>Microsoft Office PowerPoint</Application>
  <PresentationFormat>On-screen Show (4:3)</PresentationFormat>
  <Paragraphs>152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1_PPT Template</vt:lpstr>
      <vt:lpstr>PowerPoint Presentation</vt:lpstr>
      <vt:lpstr>Objectives</vt:lpstr>
      <vt:lpstr>Objectives</vt:lpstr>
      <vt:lpstr>Opening an Existing Database</vt:lpstr>
      <vt:lpstr>Opening an Existing Database</vt:lpstr>
      <vt:lpstr>Opening an Existing Database</vt:lpstr>
      <vt:lpstr>Sorting Records in a Table</vt:lpstr>
      <vt:lpstr>Capturing a screen shot of your sorted table</vt:lpstr>
      <vt:lpstr>Sorting Records in a Table </vt:lpstr>
      <vt:lpstr>Sorting on multiple fields</vt:lpstr>
      <vt:lpstr>Filtering Records in a Table</vt:lpstr>
      <vt:lpstr>Filtering Records in a Table</vt:lpstr>
      <vt:lpstr>Filtering Records in a Table </vt:lpstr>
      <vt:lpstr>Creating a Query</vt:lpstr>
      <vt:lpstr>Creating a Query</vt:lpstr>
      <vt:lpstr>Creating a Query</vt:lpstr>
      <vt:lpstr>Modifying a Query in Design View</vt:lpstr>
      <vt:lpstr>Modifying a Query in Design View</vt:lpstr>
      <vt:lpstr>Relating Two Tables</vt:lpstr>
      <vt:lpstr>Relating Two Tables</vt:lpstr>
      <vt:lpstr>Relating Two Tables</vt:lpstr>
      <vt:lpstr>Understanding good database design</vt:lpstr>
      <vt:lpstr>Creating a Query Using Two Tables</vt:lpstr>
      <vt:lpstr>Creating a Query Using Two Tables</vt:lpstr>
      <vt:lpstr>Creating a Query Using Two Tables</vt:lpstr>
      <vt:lpstr>Creating a Query Using Two Tables</vt:lpstr>
      <vt:lpstr>Creating a Query Using Two Tables</vt:lpstr>
      <vt:lpstr>Adding a Calculated Field to a Table</vt:lpstr>
      <vt:lpstr>Adding a Calculated Field to a Table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707</cp:revision>
  <dcterms:created xsi:type="dcterms:W3CDTF">2002-03-14T22:04:47Z</dcterms:created>
  <dcterms:modified xsi:type="dcterms:W3CDTF">2013-04-30T19:27:32Z</dcterms:modified>
</cp:coreProperties>
</file>