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81" r:id="rId5"/>
    <p:sldId id="282" r:id="rId6"/>
    <p:sldId id="283" r:id="rId7"/>
    <p:sldId id="284" r:id="rId8"/>
    <p:sldId id="285" r:id="rId9"/>
    <p:sldId id="286" r:id="rId10"/>
    <p:sldId id="263" r:id="rId11"/>
    <p:sldId id="287" r:id="rId12"/>
    <p:sldId id="289" r:id="rId13"/>
    <p:sldId id="265" r:id="rId14"/>
    <p:sldId id="290" r:id="rId15"/>
    <p:sldId id="291" r:id="rId16"/>
    <p:sldId id="292" r:id="rId17"/>
    <p:sldId id="293" r:id="rId18"/>
    <p:sldId id="294" r:id="rId19"/>
    <p:sldId id="268" r:id="rId20"/>
    <p:sldId id="295" r:id="rId21"/>
    <p:sldId id="296" r:id="rId22"/>
    <p:sldId id="270" r:id="rId23"/>
    <p:sldId id="297" r:id="rId24"/>
    <p:sldId id="271" r:id="rId25"/>
    <p:sldId id="298" r:id="rId26"/>
    <p:sldId id="299" r:id="rId27"/>
    <p:sldId id="300" r:id="rId28"/>
    <p:sldId id="274" r:id="rId29"/>
    <p:sldId id="301" r:id="rId30"/>
  </p:sldIdLst>
  <p:sldSz cx="9144000" cy="6858000" type="screen4x3"/>
  <p:notesSz cx="6858000" cy="93138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CC"/>
    <a:srgbClr val="CC9900"/>
    <a:srgbClr val="FFFF66"/>
    <a:srgbClr val="FFFF99"/>
    <a:srgbClr val="CCECFF"/>
    <a:srgbClr val="99FF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50" autoAdjust="0"/>
  </p:normalViewPr>
  <p:slideViewPr>
    <p:cSldViewPr snapToGrid="0">
      <p:cViewPr>
        <p:scale>
          <a:sx n="70" d="100"/>
          <a:sy n="70" d="100"/>
        </p:scale>
        <p:origin x="-1866" y="-384"/>
      </p:cViewPr>
      <p:guideLst>
        <p:guide orient="horz" pos="2172"/>
        <p:guide pos="288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effectLst/>
                <a:cs typeface="+mn-cs"/>
              </a:defRPr>
            </a:lvl1pPr>
          </a:lstStyle>
          <a:p>
            <a:pPr>
              <a:defRPr/>
            </a:pPr>
            <a:fld id="{0748A546-48A9-4AAB-9C5A-CC8DB0EE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46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0AF4CAB-3A84-4E79-8D17-55775FF4F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34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089A92-8908-47EB-B09E-974A71D1BF16}" type="slidenum">
              <a:rPr lang="en-US" b="0" smtClean="0">
                <a:latin typeface="Times New Roman" pitchFamily="18" charset="0"/>
              </a:rPr>
              <a:pPr eaLnBrk="1" hangingPunct="1"/>
              <a:t>1</a:t>
            </a:fld>
            <a:endParaRPr lang="en-US" b="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23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38BA-3371-46ED-ACC4-84BAF369B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4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698500"/>
            <a:ext cx="1868487" cy="5480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1438" y="698500"/>
            <a:ext cx="5454650" cy="5480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2361-FCA1-4F78-8799-2FC042E50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1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438" y="698500"/>
            <a:ext cx="6934200" cy="755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7638" y="1682750"/>
            <a:ext cx="3622675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3" y="1682750"/>
            <a:ext cx="3624262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2E81E-C3DB-4EB7-AD9C-721E1071F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22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438" y="698500"/>
            <a:ext cx="6934200" cy="755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7638" y="1682750"/>
            <a:ext cx="3622675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92713" y="1682750"/>
            <a:ext cx="3624262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92713" y="4006850"/>
            <a:ext cx="3624262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B9045-7BCB-424C-B490-8C4D2B7BD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93EE-50C0-4716-B375-20E8A3B1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5A25-8DA5-4FF7-ABAB-B9804CF77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2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638" y="1682750"/>
            <a:ext cx="362267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3" y="1682750"/>
            <a:ext cx="3624262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F94FA-1087-41CB-B09C-C1A8E619A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172" y="274638"/>
            <a:ext cx="80317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4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64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987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987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27C60-6514-4E84-A086-72206A0BF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3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D9728-0A32-4315-B09B-84315EA96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40C4-D05A-4531-B1EB-8DBCBCCE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D207-F818-4984-95F1-39BFD911A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681D-5213-4A8B-AD89-2F1C5264F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1438" y="698500"/>
            <a:ext cx="6934200" cy="755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7638" y="1682750"/>
            <a:ext cx="73993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75" y="6477000"/>
            <a:ext cx="6254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2B5451A-F673-4A24-AFA5-8E78F95A0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2363" y="6477000"/>
            <a:ext cx="586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817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4400" indent="-2873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8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423988" indent="-2794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828800" indent="-2603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233613" indent="-21272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690813" indent="-212725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2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3148013" indent="-212725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2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605213" indent="-212725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2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4062413" indent="-212725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2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Rectangle 38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630297"/>
            <a:ext cx="5718412" cy="72333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Creating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a Database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62160"/>
            <a:ext cx="18288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581" y="0"/>
            <a:ext cx="8059419" cy="1132764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Creating a Database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1601523"/>
            <a:ext cx="7328847" cy="455361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There are two basic ways to create an Access database: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s</a:t>
            </a:r>
            <a:r>
              <a:rPr lang="en-US" sz="2000" dirty="0" smtClean="0">
                <a:effectLst/>
              </a:rPr>
              <a:t>tarting with a blank database, or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u</a:t>
            </a:r>
            <a:r>
              <a:rPr lang="en-US" sz="2000" dirty="0" smtClean="0">
                <a:effectLst/>
              </a:rPr>
              <a:t>sing a template</a:t>
            </a:r>
            <a:endParaRPr lang="en-US" sz="1600" dirty="0">
              <a:effectLst/>
            </a:endParaRP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Creating a database from a template can save time as it contains ready-made database objects such as tables with field names appropriate to a particular type of database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When you first start Access, the Start screen opens and displays a variety of templates you can use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7ED5D7-DEA1-4E4B-89F1-0AB89414A1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229" y="0"/>
            <a:ext cx="8045771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Creating a Database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1" y="1586204"/>
            <a:ext cx="7315201" cy="4568936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With the Access program window open, below the Ribbon there are two panes</a:t>
            </a:r>
            <a:endParaRPr lang="en-US" sz="2400" dirty="0">
              <a:effectLst/>
            </a:endParaRPr>
          </a:p>
          <a:p>
            <a:pPr lvl="1">
              <a:spcBef>
                <a:spcPts val="1800"/>
              </a:spcBef>
              <a:defRPr/>
            </a:pPr>
            <a:r>
              <a:rPr lang="en-US" sz="2000" dirty="0" smtClean="0">
                <a:effectLst/>
              </a:rPr>
              <a:t>the right pane, is a blank table datasheet with a temporary table name, Table 1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000" dirty="0">
                <a:effectLst/>
              </a:rPr>
              <a:t>t</a:t>
            </a:r>
            <a:r>
              <a:rPr lang="en-US" sz="2000" dirty="0" smtClean="0">
                <a:effectLst/>
              </a:rPr>
              <a:t>he left pane is called the </a:t>
            </a:r>
            <a:r>
              <a:rPr lang="en-US" sz="2000" dirty="0" smtClean="0">
                <a:solidFill>
                  <a:srgbClr val="3399FF"/>
                </a:solidFill>
                <a:effectLst/>
              </a:rPr>
              <a:t>Navigation pane</a:t>
            </a:r>
            <a:r>
              <a:rPr lang="en-US" sz="2000" dirty="0" smtClean="0">
                <a:effectLst/>
              </a:rPr>
              <a:t>, this is where all database objects for the open database are listed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7ED5D7-DEA1-4E4B-89F1-0AB89414A19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  <p:extLst>
      <p:ext uri="{BB962C8B-B14F-4D97-AF65-F5344CB8AC3E}">
        <p14:creationId xmlns:p14="http://schemas.microsoft.com/office/powerpoint/2010/main" val="211680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778" y="0"/>
            <a:ext cx="8048222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Creating a Database</a:t>
            </a:r>
            <a:endParaRPr lang="en-US" sz="3400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7ED5D7-DEA1-4E4B-89F1-0AB89414A19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88" y="1596717"/>
            <a:ext cx="7347684" cy="459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755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581" y="13647"/>
            <a:ext cx="8059419" cy="1119117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Table in Datasheet View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1569492"/>
            <a:ext cx="7315200" cy="460905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When working in a new database, a blank table opens in Datasheet view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In </a:t>
            </a:r>
            <a:r>
              <a:rPr lang="en-US" sz="2400" dirty="0">
                <a:solidFill>
                  <a:srgbClr val="3399FF"/>
                </a:solidFill>
                <a:effectLst/>
              </a:rPr>
              <a:t>Datasheet view</a:t>
            </a:r>
            <a:r>
              <a:rPr lang="en-US" sz="2400" dirty="0" smtClean="0">
                <a:effectLst/>
              </a:rPr>
              <a:t>, you can add fields and view the data contained in the table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Before beginning to add fields to a table it is a good idea to save the table with an appropriate name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Each object within an Access database that you create will need to be saved</a:t>
            </a:r>
            <a:endParaRPr lang="en-US" sz="2400" dirty="0">
              <a:effectLst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4F952F-9825-4AA2-B943-6B474BAB623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229" y="0"/>
            <a:ext cx="8045771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Table in Datasheet View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1602082"/>
            <a:ext cx="7328847" cy="4553058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To add a field to a table, you need to specify its data type, such as Date or Currency, and then specify a name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Every table in a database must contain one field that is designated as the </a:t>
            </a:r>
            <a:r>
              <a:rPr lang="en-US" sz="2400" dirty="0">
                <a:solidFill>
                  <a:srgbClr val="3399FF"/>
                </a:solidFill>
                <a:effectLst/>
              </a:rPr>
              <a:t>primary key field</a:t>
            </a:r>
            <a:r>
              <a:rPr lang="en-US" sz="2400" dirty="0" smtClean="0">
                <a:effectLst/>
              </a:rPr>
              <a:t>, which uniquely identifies each record among all other records in the database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Be default, every blank new table in Access includes a blank ID field which is automatically designated the primary key field, but can be changed</a:t>
            </a:r>
            <a:endParaRPr lang="en-US" sz="2400" dirty="0">
              <a:effectLst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4F952F-9825-4AA2-B943-6B474BAB623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  <p:extLst>
      <p:ext uri="{BB962C8B-B14F-4D97-AF65-F5344CB8AC3E}">
        <p14:creationId xmlns:p14="http://schemas.microsoft.com/office/powerpoint/2010/main" val="61065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578" y="0"/>
            <a:ext cx="8046421" cy="1132764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Table in Datasheet View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4F952F-9825-4AA2-B943-6B474BAB623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19" y="1596919"/>
            <a:ext cx="7315200" cy="263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49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38" y="0"/>
            <a:ext cx="8047062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Table in Datasheet View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4F952F-9825-4AA2-B943-6B474BAB623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2" y="1598838"/>
            <a:ext cx="7315200" cy="250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82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446" y="0"/>
            <a:ext cx="8048553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Table in Design View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719" y="1596511"/>
            <a:ext cx="7301553" cy="455863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It is often easier to add fields to a new or an existing table using Design view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In Design view, you use a grid to enter fields and specify field data types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In addition you can add </a:t>
            </a:r>
            <a:r>
              <a:rPr lang="en-US" sz="2400" dirty="0">
                <a:solidFill>
                  <a:srgbClr val="3399FF"/>
                </a:solidFill>
                <a:effectLst/>
              </a:rPr>
              <a:t>field descriptions </a:t>
            </a:r>
            <a:r>
              <a:rPr lang="en-US" sz="2400" dirty="0" smtClean="0">
                <a:effectLst/>
              </a:rPr>
              <a:t>that identify the purpose of a field and help users understand the information that the field is meant to contain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Use Design view to view and change the designated primary key field</a:t>
            </a:r>
            <a:endParaRPr lang="en-US" sz="2400" dirty="0">
              <a:effectLst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4F952F-9825-4AA2-B943-6B474BAB623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  <p:extLst>
      <p:ext uri="{BB962C8B-B14F-4D97-AF65-F5344CB8AC3E}">
        <p14:creationId xmlns:p14="http://schemas.microsoft.com/office/powerpoint/2010/main" val="181316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778" y="0"/>
            <a:ext cx="8048222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Table in Design View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4F952F-9825-4AA2-B943-6B474BAB623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5" y="1602901"/>
            <a:ext cx="7328848" cy="303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080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1" y="0"/>
            <a:ext cx="8052179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Modifying a Table and Setting Properties</a:t>
            </a:r>
            <a:endParaRPr lang="en-US" sz="3400" dirty="0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C99805-9293-45B9-AE8D-CAEB3A5C78B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05718" y="1600690"/>
            <a:ext cx="7301553" cy="455445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After creating a table, you may need to make changes to it such as adding or deleting a field, descriptions, or renaming a field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Design View is the best view for modifying a table structure</a:t>
            </a:r>
            <a:endParaRPr lang="en-US" sz="2400" dirty="0">
              <a:effectLst/>
            </a:endParaRP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In Design view you can set Field properties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>
                <a:solidFill>
                  <a:srgbClr val="3399FF"/>
                </a:solidFill>
                <a:effectLst/>
              </a:rPr>
              <a:t>Field properties </a:t>
            </a:r>
            <a:r>
              <a:rPr lang="en-US" sz="2400" dirty="0" smtClean="0">
                <a:effectLst/>
              </a:rPr>
              <a:t>are data characteristics that dictate how Access stores, handles, and displays field data</a:t>
            </a:r>
          </a:p>
          <a:p>
            <a:pPr>
              <a:defRPr/>
            </a:pPr>
            <a:endParaRPr lang="en-US" sz="24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4" y="0"/>
            <a:ext cx="8052176" cy="11600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1600862"/>
            <a:ext cx="7328847" cy="455427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Understand databases</a:t>
            </a:r>
          </a:p>
          <a:p>
            <a:pPr>
              <a:defRPr/>
            </a:pPr>
            <a:r>
              <a:rPr lang="en-US" dirty="0" smtClean="0"/>
              <a:t>Create a database</a:t>
            </a:r>
          </a:p>
          <a:p>
            <a:pPr>
              <a:defRPr/>
            </a:pPr>
            <a:r>
              <a:rPr lang="en-US" dirty="0" smtClean="0"/>
              <a:t>Create a table in Datasheet view</a:t>
            </a:r>
          </a:p>
          <a:p>
            <a:pPr>
              <a:defRPr/>
            </a:pPr>
            <a:r>
              <a:rPr lang="en-US" dirty="0" smtClean="0"/>
              <a:t>Create a table in Design view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506122-BCDF-422A-9DDC-1EF73129673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607" y="0"/>
            <a:ext cx="8049393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Modifying a Table and Setting Properties</a:t>
            </a:r>
            <a:endParaRPr lang="en-US" sz="3400" dirty="0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C99805-9293-45B9-AE8D-CAEB3A5C78B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2072" y="1595677"/>
            <a:ext cx="7315200" cy="4559464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If a field name is long, is technical, or uses abbreviations, you may want to change its Caption property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solidFill>
                  <a:srgbClr val="3399FF"/>
                </a:solidFill>
                <a:effectLst/>
              </a:rPr>
              <a:t>Caption property </a:t>
            </a:r>
            <a:r>
              <a:rPr lang="en-US" sz="2400" dirty="0" smtClean="0">
                <a:effectLst/>
              </a:rPr>
              <a:t>is a label that appears in a form or in Datasheet view in place of a field name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Use the Field Properties pane to view and change properties for a selected field</a:t>
            </a:r>
          </a:p>
          <a:p>
            <a:pPr marL="0" indent="0">
              <a:buNone/>
              <a:defRPr/>
            </a:pP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2537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C99805-9293-45B9-AE8D-CAEB3A5C78B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30" y="1595720"/>
            <a:ext cx="7264589" cy="439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94607" y="0"/>
            <a:ext cx="8049393" cy="1132764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Modifying a Table and Setting Properties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45819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959" y="0"/>
            <a:ext cx="8063041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Entering Data in a Table</a:t>
            </a:r>
            <a:endParaRPr lang="en-US" sz="3400" dirty="0"/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06C929-C747-4608-8D9D-B11BDE13EF8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05719" y="1362269"/>
            <a:ext cx="7301554" cy="4816281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To enter data in a table using Datasheet view, click where you want to enter a value and start typing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Each row of the table is one record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A </a:t>
            </a:r>
            <a:r>
              <a:rPr lang="en-US" sz="2400" dirty="0">
                <a:solidFill>
                  <a:srgbClr val="3399FF"/>
                </a:solidFill>
                <a:effectLst/>
              </a:rPr>
              <a:t>r</a:t>
            </a:r>
            <a:r>
              <a:rPr lang="en-US" sz="2400" dirty="0" smtClean="0">
                <a:solidFill>
                  <a:srgbClr val="3399FF"/>
                </a:solidFill>
                <a:effectLst/>
              </a:rPr>
              <a:t>ow </a:t>
            </a:r>
            <a:r>
              <a:rPr lang="en-US" sz="2400" dirty="0">
                <a:solidFill>
                  <a:srgbClr val="3399FF"/>
                </a:solidFill>
                <a:effectLst/>
              </a:rPr>
              <a:t>selector </a:t>
            </a:r>
            <a:r>
              <a:rPr lang="en-US" sz="2400" dirty="0" smtClean="0">
                <a:effectLst/>
              </a:rPr>
              <a:t>to the left of each record lets you select a record or records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The field names at the top of each column identify the fields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The data you enter in each field is called a </a:t>
            </a:r>
            <a:r>
              <a:rPr lang="en-US" sz="2400" dirty="0">
                <a:solidFill>
                  <a:srgbClr val="3399FF"/>
                </a:solidFill>
                <a:effectLst/>
              </a:rPr>
              <a:t>field value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38" y="0"/>
            <a:ext cx="8047062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Entering Data in a Table</a:t>
            </a:r>
            <a:endParaRPr lang="en-US" sz="3400" dirty="0"/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06C929-C747-4608-8D9D-B11BDE13EF8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4" y="1593436"/>
            <a:ext cx="7342495" cy="262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62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54" y="0"/>
            <a:ext cx="8069446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Entering Data in Datasheet </a:t>
            </a:r>
            <a:r>
              <a:rPr lang="en-US" sz="3400" dirty="0" smtClean="0"/>
              <a:t>View</a:t>
            </a:r>
            <a:endParaRPr lang="en-US" sz="3400" dirty="0"/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C30FCF-64B8-49DD-9758-20397CEE933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8424" y="1595677"/>
            <a:ext cx="7328848" cy="476029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The data in a database is dynamic and always changing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The data constantly need updating to reflect changes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To keep the data in a database current, you need to add and delete records and make edits to individual fields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You can easily edit data in a table in Datasheet view using the editing skills you learned for Word and Excel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C30FCF-64B8-49DD-9758-20397CEE933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2072" y="1595677"/>
            <a:ext cx="7315200" cy="476029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To edit a field value, you need to select either the entire field value or the part of it you want to edit and type the replacement data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When making edits in a datasheet, you may find it helpful to resize the columns to make the data easier to see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000" dirty="0" smtClean="0">
                <a:effectLst/>
              </a:rPr>
              <a:t>double-click the line between the columns to have the column automatically resize larger or smaller to fit the widest field name or content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000" dirty="0">
                <a:effectLst/>
              </a:rPr>
              <a:t>d</a:t>
            </a:r>
            <a:r>
              <a:rPr lang="en-US" sz="2000" dirty="0" smtClean="0">
                <a:effectLst/>
              </a:rPr>
              <a:t>rag the line between the columns to resize to a specific width</a:t>
            </a:r>
            <a:endParaRPr lang="en-US" sz="2000" dirty="0">
              <a:effectLst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74554" y="0"/>
            <a:ext cx="8069446" cy="1146412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Entering Data in Datasheet </a:t>
            </a:r>
            <a:r>
              <a:rPr lang="en-US" sz="3400" dirty="0" smtClean="0"/>
              <a:t>View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95604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C30FCF-64B8-49DD-9758-20397CEE933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5" y="1596788"/>
            <a:ext cx="7312286" cy="242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5" y="4135272"/>
            <a:ext cx="7312285" cy="238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74554" y="0"/>
            <a:ext cx="8069446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Entering Data in Datasheet </a:t>
            </a:r>
            <a:r>
              <a:rPr lang="en-US" sz="3400" dirty="0" smtClean="0"/>
              <a:t>View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75453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54" y="0"/>
            <a:ext cx="8069446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Printing objects in Access</a:t>
            </a:r>
            <a:endParaRPr lang="en-US" sz="3400" dirty="0"/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C30FCF-64B8-49DD-9758-20397CEE933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2072" y="1595677"/>
            <a:ext cx="7328847" cy="476029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When printing information in Access you usually create a report that includes selected fields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There may also be times that you want to print a datasheet or form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To print any object in Access, select the object in the Navigation pane, click the FILE tab and then click Print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The Print page opens in the Backstage view and displays the printing options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3595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594" y="0"/>
            <a:ext cx="8054406" cy="116006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Creating and Using a Form</a:t>
            </a:r>
            <a:endParaRPr lang="en-US" sz="3400" dirty="0"/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FBD2DC-92BD-4B96-AF36-C0245D1D457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2072" y="1599299"/>
            <a:ext cx="7328847" cy="4797619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A form is an efficient way to enter and edit data; it is easier to use and there are fewer data entry errors and less eyestrain</a:t>
            </a:r>
          </a:p>
          <a:p>
            <a:pPr lvl="1">
              <a:defRPr/>
            </a:pPr>
            <a:r>
              <a:rPr lang="en-US" sz="2000" dirty="0" smtClean="0">
                <a:effectLst/>
              </a:rPr>
              <a:t>the </a:t>
            </a:r>
            <a:r>
              <a:rPr lang="en-US" sz="2000" dirty="0">
                <a:effectLst/>
              </a:rPr>
              <a:t>simplest way to create a form is to click the Form button on the </a:t>
            </a:r>
            <a:r>
              <a:rPr lang="en-US" sz="2000" dirty="0" smtClean="0">
                <a:effectLst/>
              </a:rPr>
              <a:t>CREATE tab</a:t>
            </a:r>
            <a:endParaRPr lang="en-US" sz="2400" dirty="0" smtClean="0">
              <a:effectLst/>
            </a:endParaRP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A form usually displays one record at a time and contains form controls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>
                <a:solidFill>
                  <a:srgbClr val="3399FF"/>
                </a:solidFill>
                <a:effectLst/>
              </a:rPr>
              <a:t>Form controls </a:t>
            </a:r>
            <a:r>
              <a:rPr lang="en-US" sz="2400" dirty="0" smtClean="0">
                <a:effectLst/>
              </a:rPr>
              <a:t>are devices for inputting data; for example, text box, list arrow, or check box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 smtClean="0">
                <a:effectLst/>
              </a:rPr>
              <a:t>To view different records, you use the buttons on the </a:t>
            </a:r>
            <a:r>
              <a:rPr lang="en-US" sz="2400" dirty="0" smtClean="0">
                <a:solidFill>
                  <a:srgbClr val="3399FF"/>
                </a:solidFill>
                <a:effectLst/>
              </a:rPr>
              <a:t>navigation bar</a:t>
            </a:r>
            <a:endParaRPr lang="en-US" sz="2400" dirty="0">
              <a:solidFill>
                <a:srgbClr val="3399FF"/>
              </a:solidFill>
              <a:effectLst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774" y="16100"/>
            <a:ext cx="8048226" cy="75565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Creating and Using a Form</a:t>
            </a:r>
            <a:endParaRPr lang="en-US" sz="3400" dirty="0"/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FBD2DC-92BD-4B96-AF36-C0245D1D457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5" y="1592022"/>
            <a:ext cx="7328848" cy="408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1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172" y="0"/>
            <a:ext cx="8065827" cy="11464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3" y="1596788"/>
            <a:ext cx="7315199" cy="4554467"/>
          </a:xfrm>
        </p:spPr>
        <p:txBody>
          <a:bodyPr/>
          <a:lstStyle/>
          <a:p>
            <a:pPr>
              <a:defRPr/>
            </a:pPr>
            <a:r>
              <a:rPr lang="en-US" dirty="0"/>
              <a:t>Modify a table and set properties</a:t>
            </a:r>
          </a:p>
          <a:p>
            <a:pPr>
              <a:defRPr/>
            </a:pPr>
            <a:r>
              <a:rPr lang="en-US" dirty="0"/>
              <a:t>Enter data in </a:t>
            </a:r>
            <a:r>
              <a:rPr lang="en-US" dirty="0" smtClean="0"/>
              <a:t>a table</a:t>
            </a:r>
            <a:endParaRPr lang="en-US" dirty="0"/>
          </a:p>
          <a:p>
            <a:pPr>
              <a:defRPr/>
            </a:pPr>
            <a:r>
              <a:rPr lang="en-US" dirty="0" smtClean="0"/>
              <a:t>Edit data in Datasheet view</a:t>
            </a:r>
          </a:p>
          <a:p>
            <a:pPr>
              <a:defRPr/>
            </a:pPr>
            <a:r>
              <a:rPr lang="en-US" dirty="0" smtClean="0"/>
              <a:t>Create and use a form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D4F213-D7BA-4C0C-99E7-D188E8D0C51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Microsoft Office 2013-Illustrated Fundamentals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80" y="0"/>
            <a:ext cx="8063819" cy="1160060"/>
          </a:xfrm>
        </p:spPr>
        <p:txBody>
          <a:bodyPr/>
          <a:lstStyle/>
          <a:p>
            <a:r>
              <a:rPr lang="en-US" sz="3400" dirty="0" smtClean="0"/>
              <a:t>Understanding Databases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719" y="1599013"/>
            <a:ext cx="7301554" cy="4542479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Access is a </a:t>
            </a:r>
            <a:r>
              <a:rPr lang="en-US" sz="2400" dirty="0" smtClean="0">
                <a:solidFill>
                  <a:srgbClr val="3399FF"/>
                </a:solidFill>
                <a:effectLst/>
              </a:rPr>
              <a:t>database management system</a:t>
            </a:r>
            <a:r>
              <a:rPr lang="en-US" sz="2400" dirty="0" smtClean="0">
                <a:effectLst/>
              </a:rPr>
              <a:t> (</a:t>
            </a:r>
            <a:r>
              <a:rPr lang="en-US" sz="2400" dirty="0" smtClean="0">
                <a:solidFill>
                  <a:srgbClr val="3399FF"/>
                </a:solidFill>
                <a:effectLst/>
              </a:rPr>
              <a:t>DBMS</a:t>
            </a:r>
            <a:r>
              <a:rPr lang="en-US" sz="2400" dirty="0" smtClean="0">
                <a:effectLst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en-US" sz="2400" dirty="0" smtClean="0">
                <a:effectLst/>
              </a:rPr>
              <a:t>A database is a powerful tool for:</a:t>
            </a:r>
          </a:p>
          <a:p>
            <a:pPr lvl="1"/>
            <a:r>
              <a:rPr lang="en-US" sz="2400" dirty="0" smtClean="0">
                <a:effectLst/>
              </a:rPr>
              <a:t>Storing</a:t>
            </a:r>
          </a:p>
          <a:p>
            <a:pPr lvl="1"/>
            <a:r>
              <a:rPr lang="en-US" sz="2400" dirty="0" smtClean="0">
                <a:effectLst/>
              </a:rPr>
              <a:t>Organizing</a:t>
            </a:r>
          </a:p>
          <a:p>
            <a:pPr lvl="1"/>
            <a:r>
              <a:rPr lang="en-US" sz="2400" dirty="0" smtClean="0">
                <a:effectLst/>
              </a:rPr>
              <a:t>Retrieving information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effectLst/>
              </a:rPr>
              <a:t>A database containing just one table is called a </a:t>
            </a:r>
            <a:r>
              <a:rPr lang="en-US" sz="2400" dirty="0">
                <a:solidFill>
                  <a:srgbClr val="3399FF"/>
                </a:solidFill>
                <a:effectLst/>
              </a:rPr>
              <a:t>simple database</a:t>
            </a:r>
            <a:r>
              <a:rPr lang="en-US" sz="2400" dirty="0">
                <a:effectLst/>
              </a:rPr>
              <a:t>; two or more tables of related information is called a </a:t>
            </a:r>
            <a:r>
              <a:rPr lang="en-US" sz="2400" dirty="0">
                <a:solidFill>
                  <a:srgbClr val="3399FF"/>
                </a:solidFill>
                <a:effectLst/>
              </a:rPr>
              <a:t>relational database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393EE-50C0-4716-B375-20E8A3B15E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80" y="19215"/>
            <a:ext cx="8063819" cy="1127198"/>
          </a:xfrm>
        </p:spPr>
        <p:txBody>
          <a:bodyPr/>
          <a:lstStyle/>
          <a:p>
            <a:r>
              <a:rPr lang="en-US" sz="3400" dirty="0" smtClean="0"/>
              <a:t>Understanding Databases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1586204"/>
            <a:ext cx="7315200" cy="4592346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A database stores data in or more spreadsheet-like lists called </a:t>
            </a:r>
            <a:r>
              <a:rPr lang="en-US" sz="2400" dirty="0">
                <a:solidFill>
                  <a:srgbClr val="3399FF"/>
                </a:solidFill>
                <a:effectLst/>
              </a:rPr>
              <a:t>tables</a:t>
            </a:r>
          </a:p>
          <a:p>
            <a:pPr marL="457200" lvl="1" indent="-457200">
              <a:spcBef>
                <a:spcPts val="1800"/>
              </a:spcBef>
            </a:pPr>
            <a:r>
              <a:rPr lang="en-US" sz="2400" dirty="0">
                <a:effectLst/>
              </a:rPr>
              <a:t>E</a:t>
            </a:r>
            <a:r>
              <a:rPr lang="en-US" sz="2400" dirty="0" smtClean="0">
                <a:effectLst/>
              </a:rPr>
              <a:t>ach row in a table is called a </a:t>
            </a:r>
            <a:r>
              <a:rPr lang="en-US" sz="2400" dirty="0">
                <a:solidFill>
                  <a:srgbClr val="3399FF"/>
                </a:solidFill>
                <a:effectLst/>
                <a:ea typeface="+mn-ea"/>
              </a:rPr>
              <a:t>record</a:t>
            </a:r>
          </a:p>
          <a:p>
            <a:pPr lvl="1"/>
            <a:r>
              <a:rPr lang="en-US" sz="2000" dirty="0">
                <a:effectLst/>
              </a:rPr>
              <a:t>r</a:t>
            </a:r>
            <a:r>
              <a:rPr lang="en-US" sz="2000" dirty="0" smtClean="0">
                <a:effectLst/>
              </a:rPr>
              <a:t>ecords consists of </a:t>
            </a:r>
            <a:r>
              <a:rPr lang="en-US" sz="2000" dirty="0">
                <a:solidFill>
                  <a:srgbClr val="3399FF"/>
                </a:solidFill>
                <a:effectLst/>
                <a:ea typeface="+mn-ea"/>
              </a:rPr>
              <a:t>fields</a:t>
            </a:r>
            <a:r>
              <a:rPr lang="en-US" sz="2000" dirty="0" smtClean="0">
                <a:effectLst/>
              </a:rPr>
              <a:t>, which are columns holding information about one aspect of a record</a:t>
            </a:r>
          </a:p>
          <a:p>
            <a:pPr lvl="1"/>
            <a:r>
              <a:rPr lang="en-US" sz="2000" dirty="0">
                <a:effectLst/>
              </a:rPr>
              <a:t>c</a:t>
            </a:r>
            <a:r>
              <a:rPr lang="en-US" sz="2000" dirty="0" smtClean="0">
                <a:effectLst/>
              </a:rPr>
              <a:t>olumn headings are </a:t>
            </a:r>
            <a:r>
              <a:rPr lang="en-US" sz="2000" dirty="0">
                <a:solidFill>
                  <a:srgbClr val="3399FF"/>
                </a:solidFill>
                <a:effectLst/>
                <a:ea typeface="+mn-ea"/>
              </a:rPr>
              <a:t>field names</a:t>
            </a:r>
          </a:p>
          <a:p>
            <a:pPr lvl="1"/>
            <a:r>
              <a:rPr lang="en-US" sz="2000" dirty="0">
                <a:effectLst/>
              </a:rPr>
              <a:t>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solidFill>
                  <a:srgbClr val="3399FF"/>
                </a:solidFill>
                <a:effectLst/>
                <a:ea typeface="+mn-ea"/>
              </a:rPr>
              <a:t>form</a:t>
            </a:r>
            <a:r>
              <a:rPr lang="en-US" sz="2000" dirty="0" smtClean="0">
                <a:effectLst/>
              </a:rPr>
              <a:t> is a user-friendly window that is used to input data</a:t>
            </a:r>
            <a:endParaRPr lang="en-US" sz="20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393EE-50C0-4716-B375-20E8A3B15E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80" y="0"/>
            <a:ext cx="8063819" cy="1146412"/>
          </a:xfrm>
        </p:spPr>
        <p:txBody>
          <a:bodyPr/>
          <a:lstStyle/>
          <a:p>
            <a:r>
              <a:rPr lang="en-US" sz="3400" dirty="0" smtClean="0"/>
              <a:t>Understanding Databases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72" y="1598460"/>
            <a:ext cx="7342494" cy="4570328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One you add data to a database you can easily access it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effectLst/>
              </a:rPr>
              <a:t>A </a:t>
            </a:r>
            <a:r>
              <a:rPr lang="en-US" sz="2400" dirty="0">
                <a:solidFill>
                  <a:srgbClr val="3399FF"/>
                </a:solidFill>
                <a:effectLst/>
              </a:rPr>
              <a:t>query</a:t>
            </a:r>
            <a:r>
              <a:rPr lang="en-US" sz="2400" dirty="0" smtClean="0">
                <a:effectLst/>
              </a:rPr>
              <a:t> extracts data from one or more database tables according to set criteria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effectLst/>
              </a:rPr>
              <a:t>A </a:t>
            </a:r>
            <a:r>
              <a:rPr lang="en-US" sz="2400" dirty="0">
                <a:solidFill>
                  <a:srgbClr val="3399FF"/>
                </a:solidFill>
                <a:effectLst/>
              </a:rPr>
              <a:t>report</a:t>
            </a:r>
            <a:r>
              <a:rPr lang="en-US" sz="2400" dirty="0" smtClean="0">
                <a:effectLst/>
              </a:rPr>
              <a:t> is a summary of information pulled from the database specifically designed for printing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effectLst/>
              </a:rPr>
              <a:t>Tables, forms, queries, and reports are program components called </a:t>
            </a:r>
            <a:r>
              <a:rPr lang="en-US" sz="2400" dirty="0">
                <a:solidFill>
                  <a:srgbClr val="3399FF"/>
                </a:solidFill>
                <a:effectLst/>
              </a:rPr>
              <a:t>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393EE-50C0-4716-B375-20E8A3B15E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7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580" y="0"/>
            <a:ext cx="8032772" cy="1146412"/>
          </a:xfrm>
        </p:spPr>
        <p:txBody>
          <a:bodyPr/>
          <a:lstStyle/>
          <a:p>
            <a:r>
              <a:rPr lang="en-US" sz="3400" dirty="0" smtClean="0"/>
              <a:t>Understanding Databases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393EE-50C0-4716-B375-20E8A3B15E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06" y="1601551"/>
            <a:ext cx="7357513" cy="156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55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778" y="0"/>
            <a:ext cx="8048222" cy="1132764"/>
          </a:xfrm>
        </p:spPr>
        <p:txBody>
          <a:bodyPr/>
          <a:lstStyle/>
          <a:p>
            <a:r>
              <a:rPr lang="en-US" sz="3400" dirty="0" smtClean="0"/>
              <a:t>Understanding Databases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393EE-50C0-4716-B375-20E8A3B15E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24" y="1598071"/>
            <a:ext cx="7315200" cy="45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20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130" y="0"/>
            <a:ext cx="8061869" cy="1146412"/>
          </a:xfrm>
        </p:spPr>
        <p:txBody>
          <a:bodyPr/>
          <a:lstStyle/>
          <a:p>
            <a:r>
              <a:rPr lang="en-US" sz="3400" dirty="0" smtClean="0"/>
              <a:t>Understanding Databases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393EE-50C0-4716-B375-20E8A3B15E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Microsoft Office 2013-Illustrated Fundamentals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1" y="1599275"/>
            <a:ext cx="7328847" cy="451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948891"/>
      </p:ext>
    </p:extLst>
  </p:cSld>
  <p:clrMapOvr>
    <a:masterClrMapping/>
  </p:clrMapOvr>
</p:sld>
</file>

<file path=ppt/theme/theme1.xml><?xml version="1.0" encoding="utf-8"?>
<a:theme xmlns:a="http://schemas.openxmlformats.org/drawingml/2006/main" name="1_PPT Template">
  <a:themeElements>
    <a:clrScheme name="1_PP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PP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3636</TotalTime>
  <Words>1282</Words>
  <Application>Microsoft Office PowerPoint</Application>
  <PresentationFormat>On-screen Show (4:3)</PresentationFormat>
  <Paragraphs>157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1_PPT Template</vt:lpstr>
      <vt:lpstr>Creating a Database</vt:lpstr>
      <vt:lpstr>Objectives</vt:lpstr>
      <vt:lpstr>Objectives</vt:lpstr>
      <vt:lpstr>Understanding Databases</vt:lpstr>
      <vt:lpstr>Understanding Databases</vt:lpstr>
      <vt:lpstr>Understanding Databases</vt:lpstr>
      <vt:lpstr>Understanding Databases</vt:lpstr>
      <vt:lpstr>Understanding Databases</vt:lpstr>
      <vt:lpstr>Understanding Databases</vt:lpstr>
      <vt:lpstr>Creating a Database</vt:lpstr>
      <vt:lpstr>Creating a Database</vt:lpstr>
      <vt:lpstr>Creating a Database</vt:lpstr>
      <vt:lpstr>Creating a Table in Datasheet View</vt:lpstr>
      <vt:lpstr>Creating a Table in Datasheet View</vt:lpstr>
      <vt:lpstr>Creating a Table in Datasheet View</vt:lpstr>
      <vt:lpstr>Creating a Table in Datasheet View</vt:lpstr>
      <vt:lpstr>Creating a Table in Design View</vt:lpstr>
      <vt:lpstr>Creating a Table in Design View</vt:lpstr>
      <vt:lpstr>Modifying a Table and Setting Properties</vt:lpstr>
      <vt:lpstr>Modifying a Table and Setting Properties</vt:lpstr>
      <vt:lpstr>Modifying a Table and Setting Properties</vt:lpstr>
      <vt:lpstr>Entering Data in a Table</vt:lpstr>
      <vt:lpstr>Entering Data in a Table</vt:lpstr>
      <vt:lpstr>Entering Data in Datasheet View</vt:lpstr>
      <vt:lpstr>Entering Data in Datasheet View</vt:lpstr>
      <vt:lpstr>Entering Data in Datasheet View</vt:lpstr>
      <vt:lpstr>Printing objects in Access</vt:lpstr>
      <vt:lpstr>Creating and Using a Form</vt:lpstr>
      <vt:lpstr>Creating and Using a Form</vt:lpstr>
    </vt:vector>
  </TitlesOfParts>
  <Company>Course Technology,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Windows Vista Essentials Illustrated Unit A</dc:title>
  <dc:creator>Harry Phillips</dc:creator>
  <cp:lastModifiedBy>Windows User</cp:lastModifiedBy>
  <cp:revision>725</cp:revision>
  <dcterms:created xsi:type="dcterms:W3CDTF">2002-03-14T22:04:47Z</dcterms:created>
  <dcterms:modified xsi:type="dcterms:W3CDTF">2013-04-30T19:27:38Z</dcterms:modified>
</cp:coreProperties>
</file>